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11" r:id="rId1"/>
  </p:sldMasterIdLst>
  <p:notesMasterIdLst>
    <p:notesMasterId r:id="rId18"/>
  </p:notesMasterIdLst>
  <p:sldIdLst>
    <p:sldId id="256" r:id="rId2"/>
    <p:sldId id="257"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3519" autoAdjust="0"/>
  </p:normalViewPr>
  <p:slideViewPr>
    <p:cSldViewPr snapToGrid="0">
      <p:cViewPr varScale="1">
        <p:scale>
          <a:sx n="61" d="100"/>
          <a:sy n="61" d="100"/>
        </p:scale>
        <p:origin x="876"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559F86-3668-40B9-84FE-EA934319FDE8}" type="datetimeFigureOut">
              <a:rPr lang="en-US" smtClean="0"/>
              <a:t>8/8/2024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4F8E1-0C72-4D21-B183-14878023BEDD}" type="slidenum">
              <a:rPr lang="en-US" smtClean="0"/>
              <a:t>‹#›</a:t>
            </a:fld>
            <a:endParaRPr lang="en-US"/>
          </a:p>
        </p:txBody>
      </p:sp>
    </p:spTree>
    <p:extLst>
      <p:ext uri="{BB962C8B-B14F-4D97-AF65-F5344CB8AC3E}">
        <p14:creationId xmlns:p14="http://schemas.microsoft.com/office/powerpoint/2010/main" val="3566983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https://jakarta.ee/specifications/platform/9/apidocs/</a:t>
            </a:r>
            <a:endParaRPr lang="en-US" dirty="0"/>
          </a:p>
        </p:txBody>
      </p:sp>
      <p:sp>
        <p:nvSpPr>
          <p:cNvPr id="4" name="Slide Number Placeholder 3"/>
          <p:cNvSpPr>
            <a:spLocks noGrp="1"/>
          </p:cNvSpPr>
          <p:nvPr>
            <p:ph type="sldNum" sz="quarter" idx="10"/>
          </p:nvPr>
        </p:nvSpPr>
        <p:spPr/>
        <p:txBody>
          <a:bodyPr/>
          <a:lstStyle/>
          <a:p>
            <a:fld id="{0A74F8E1-0C72-4D21-B183-14878023BEDD}" type="slidenum">
              <a:rPr lang="en-US" smtClean="0"/>
              <a:t>1</a:t>
            </a:fld>
            <a:endParaRPr lang="en-US"/>
          </a:p>
        </p:txBody>
      </p:sp>
    </p:spTree>
    <p:extLst>
      <p:ext uri="{BB962C8B-B14F-4D97-AF65-F5344CB8AC3E}">
        <p14:creationId xmlns:p14="http://schemas.microsoft.com/office/powerpoint/2010/main" val="1776084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74F8E1-0C72-4D21-B183-14878023BEDD}" type="slidenum">
              <a:rPr lang="en-US" smtClean="0"/>
              <a:t>3</a:t>
            </a:fld>
            <a:endParaRPr lang="en-US"/>
          </a:p>
        </p:txBody>
      </p:sp>
    </p:spTree>
    <p:extLst>
      <p:ext uri="{BB962C8B-B14F-4D97-AF65-F5344CB8AC3E}">
        <p14:creationId xmlns:p14="http://schemas.microsoft.com/office/powerpoint/2010/main" val="1902071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https://jakarta.ee/specifications/platform/9/jakarta-platform-spec-9.html</a:t>
            </a:r>
            <a:endParaRPr lang="en-US" dirty="0"/>
          </a:p>
        </p:txBody>
      </p:sp>
      <p:sp>
        <p:nvSpPr>
          <p:cNvPr id="4" name="Slide Number Placeholder 3"/>
          <p:cNvSpPr>
            <a:spLocks noGrp="1"/>
          </p:cNvSpPr>
          <p:nvPr>
            <p:ph type="sldNum" sz="quarter" idx="10"/>
          </p:nvPr>
        </p:nvSpPr>
        <p:spPr/>
        <p:txBody>
          <a:bodyPr/>
          <a:lstStyle/>
          <a:p>
            <a:fld id="{0A74F8E1-0C72-4D21-B183-14878023BEDD}" type="slidenum">
              <a:rPr lang="en-US" smtClean="0"/>
              <a:t>4</a:t>
            </a:fld>
            <a:endParaRPr lang="en-US"/>
          </a:p>
        </p:txBody>
      </p:sp>
    </p:spTree>
    <p:extLst>
      <p:ext uri="{BB962C8B-B14F-4D97-AF65-F5344CB8AC3E}">
        <p14:creationId xmlns:p14="http://schemas.microsoft.com/office/powerpoint/2010/main" val="3998791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A74F8E1-0C72-4D21-B183-14878023BEDD}" type="slidenum">
              <a:rPr lang="en-US" smtClean="0"/>
              <a:t>5</a:t>
            </a:fld>
            <a:endParaRPr lang="en-US"/>
          </a:p>
        </p:txBody>
      </p:sp>
    </p:spTree>
    <p:extLst>
      <p:ext uri="{BB962C8B-B14F-4D97-AF65-F5344CB8AC3E}">
        <p14:creationId xmlns:p14="http://schemas.microsoft.com/office/powerpoint/2010/main" val="2654372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Enterprise Information System Tier</a:t>
            </a:r>
          </a:p>
          <a:p>
            <a:r>
              <a:rPr lang="en-US" dirty="0"/>
              <a:t>The enterprise information system tier handles EIS software and includes enterprise infrastructure systems, such as enterprise resource planning (ERP), mainframe transaction processing, database systems, and other legacy information systems. For example, Jakarta EE application components might need access to enterprise information systems for database connectivity.</a:t>
            </a:r>
          </a:p>
        </p:txBody>
      </p:sp>
      <p:sp>
        <p:nvSpPr>
          <p:cNvPr id="4" name="Slide Number Placeholder 3"/>
          <p:cNvSpPr>
            <a:spLocks noGrp="1"/>
          </p:cNvSpPr>
          <p:nvPr>
            <p:ph type="sldNum" sz="quarter" idx="5"/>
          </p:nvPr>
        </p:nvSpPr>
        <p:spPr/>
        <p:txBody>
          <a:bodyPr/>
          <a:lstStyle/>
          <a:p>
            <a:fld id="{DFF362D4-5DD5-1441-A093-8EF5773AF7CF}" type="slidenum">
              <a:rPr lang="en-US" smtClean="0"/>
              <a:t>7</a:t>
            </a:fld>
            <a:endParaRPr lang="en-US"/>
          </a:p>
        </p:txBody>
      </p:sp>
    </p:spTree>
    <p:extLst>
      <p:ext uri="{BB962C8B-B14F-4D97-AF65-F5344CB8AC3E}">
        <p14:creationId xmlns:p14="http://schemas.microsoft.com/office/powerpoint/2010/main" val="3983204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https://jakarta.ee/specifications/platform/10/jakarta-platform-spec-10.0</a:t>
            </a:r>
          </a:p>
          <a:p>
            <a:r>
              <a:rPr lang="en-US" dirty="0" smtClean="0"/>
              <a:t>https://eclipse-ee4j.github.io/jakartaee-firstcup/jakarta-ee002.html</a:t>
            </a:r>
            <a:endParaRPr lang="en-US" dirty="0"/>
          </a:p>
        </p:txBody>
      </p:sp>
      <p:sp>
        <p:nvSpPr>
          <p:cNvPr id="4" name="Slide Number Placeholder 3"/>
          <p:cNvSpPr>
            <a:spLocks noGrp="1"/>
          </p:cNvSpPr>
          <p:nvPr>
            <p:ph type="sldNum" sz="quarter" idx="10"/>
          </p:nvPr>
        </p:nvSpPr>
        <p:spPr/>
        <p:txBody>
          <a:bodyPr/>
          <a:lstStyle/>
          <a:p>
            <a:fld id="{0A74F8E1-0C72-4D21-B183-14878023BEDD}" type="slidenum">
              <a:rPr lang="en-US" smtClean="0"/>
              <a:t>8</a:t>
            </a:fld>
            <a:endParaRPr lang="en-US"/>
          </a:p>
        </p:txBody>
      </p:sp>
    </p:spTree>
    <p:extLst>
      <p:ext uri="{BB962C8B-B14F-4D97-AF65-F5344CB8AC3E}">
        <p14:creationId xmlns:p14="http://schemas.microsoft.com/office/powerpoint/2010/main" val="7804262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endParaRPr lang="en-US" dirty="0"/>
          </a:p>
        </p:txBody>
      </p:sp>
      <p:sp>
        <p:nvSpPr>
          <p:cNvPr id="5" name="Footer Placeholder 4"/>
          <p:cNvSpPr>
            <a:spLocks noGrp="1"/>
          </p:cNvSpPr>
          <p:nvPr>
            <p:ph type="ftr" sz="quarter" idx="11"/>
          </p:nvPr>
        </p:nvSpPr>
        <p:spPr>
          <a:xfrm>
            <a:off x="3962399" y="5870575"/>
            <a:ext cx="4893958" cy="377825"/>
          </a:xfrm>
        </p:spPr>
        <p:txBody>
          <a:bodyPr/>
          <a:lstStyle/>
          <a:p>
            <a:r>
              <a:rPr lang="en-US" smtClean="0"/>
              <a:t>JAKARTA EE</a:t>
            </a:r>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745519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smtClean="0"/>
              <a:t>JAKARTA EE</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5247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5196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2340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90474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1089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9202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9453670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352854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Only Blan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5171" y="375940"/>
            <a:ext cx="11837323" cy="553336"/>
          </a:xfrm>
        </p:spPr>
        <p:txBody>
          <a:bodyPr/>
          <a:lstStyle/>
          <a:p>
            <a:r>
              <a:rPr lang="en-US" dirty="0"/>
              <a:t>Topic</a:t>
            </a:r>
          </a:p>
        </p:txBody>
      </p:sp>
      <p:sp>
        <p:nvSpPr>
          <p:cNvPr id="10" name="Text Placeholder 9"/>
          <p:cNvSpPr>
            <a:spLocks noGrp="1"/>
          </p:cNvSpPr>
          <p:nvPr>
            <p:ph type="body" sz="quarter" idx="13"/>
          </p:nvPr>
        </p:nvSpPr>
        <p:spPr>
          <a:xfrm>
            <a:off x="155170" y="1363288"/>
            <a:ext cx="11837324" cy="5118773"/>
          </a:xfrm>
        </p:spPr>
        <p:txBody>
          <a:bodyPr/>
          <a:lstStyle>
            <a:lvl1pPr algn="just">
              <a:defRPr/>
            </a:lvl1pPr>
            <a:lvl2pPr algn="just">
              <a:defRPr/>
            </a:lvl2pPr>
            <a:lvl3pPr algn="just">
              <a:defRPr/>
            </a:lvl3pPr>
            <a:lvl4pPr algn="just">
              <a:defRPr/>
            </a:lvl4pPr>
            <a:lvl5pPr algn="ju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11"/>
          <p:cNvSpPr>
            <a:spLocks noGrp="1"/>
          </p:cNvSpPr>
          <p:nvPr>
            <p:ph type="sldNum" sz="quarter" idx="14"/>
          </p:nvPr>
        </p:nvSpPr>
        <p:spPr>
          <a:xfrm>
            <a:off x="11144111" y="6581509"/>
            <a:ext cx="648879" cy="252845"/>
          </a:xfrm>
        </p:spPr>
        <p:txBody>
          <a:bodyPr/>
          <a:lstStyle>
            <a:lvl1pPr>
              <a:defRPr>
                <a:solidFill>
                  <a:schemeClr val="accent4"/>
                </a:solidFill>
              </a:defRPr>
            </a:lvl1pPr>
          </a:lstStyle>
          <a:p>
            <a:fld id="{3DD97BEB-BAEF-0344-9D5C-EC73E478698A}" type="slidenum">
              <a:rPr lang="en-US" smtClean="0"/>
              <a:pPr/>
              <a:t>‹#›</a:t>
            </a:fld>
            <a:endParaRPr lang="en-US"/>
          </a:p>
        </p:txBody>
      </p:sp>
      <p:sp>
        <p:nvSpPr>
          <p:cNvPr id="4" name="Text Placeholder 3"/>
          <p:cNvSpPr>
            <a:spLocks noGrp="1"/>
          </p:cNvSpPr>
          <p:nvPr>
            <p:ph type="body" sz="quarter" idx="15" hasCustomPrompt="1"/>
          </p:nvPr>
        </p:nvSpPr>
        <p:spPr>
          <a:xfrm>
            <a:off x="513760" y="929277"/>
            <a:ext cx="11478733" cy="356843"/>
          </a:xfrm>
        </p:spPr>
        <p:txBody>
          <a:bodyPr>
            <a:normAutofit/>
          </a:bodyPr>
          <a:lstStyle>
            <a:lvl1pPr marL="0" indent="0">
              <a:buNone/>
              <a:defRPr sz="2400" b="1" i="1">
                <a:solidFill>
                  <a:schemeClr val="tx1">
                    <a:lumMod val="50000"/>
                    <a:lumOff val="50000"/>
                  </a:schemeClr>
                </a:solidFill>
              </a:defRPr>
            </a:lvl1pPr>
          </a:lstStyle>
          <a:p>
            <a:pPr lvl="0"/>
            <a:r>
              <a:rPr lang="en-US" dirty="0"/>
              <a:t>Subhead</a:t>
            </a:r>
          </a:p>
        </p:txBody>
      </p:sp>
    </p:spTree>
    <p:extLst>
      <p:ext uri="{BB962C8B-B14F-4D97-AF65-F5344CB8AC3E}">
        <p14:creationId xmlns:p14="http://schemas.microsoft.com/office/powerpoint/2010/main" val="2799515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490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7440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smtClean="0"/>
              <a:t>JAKARTA EE</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6410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smtClean="0"/>
              <a:t>JAKARTA EE</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12924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smtClean="0"/>
              <a:t>JAKARTA EE</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194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smtClean="0"/>
              <a:t>JAKARTA EE</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2772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smtClean="0"/>
              <a:t>JAKARTA EE</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292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smtClean="0"/>
              <a:t>JAKARTA EE</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549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smtClean="0"/>
              <a:t>JAKARTA EE</a:t>
            </a:r>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1808242"/>
      </p:ext>
    </p:extLst>
  </p:cSld>
  <p:clrMap bg1="dk1" tx1="lt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Lst>
  <p:hf hdr="0" dt="0"/>
  <p:txStyles>
    <p:titleStyle>
      <a:lvl1pPr algn="r" defTabSz="457200" rtl="0" eaLnBrk="1" latinLnBrk="0" hangingPunct="1">
        <a:spcBef>
          <a:spcPct val="0"/>
        </a:spcBef>
        <a:buNone/>
        <a:defRPr sz="3200" b="1"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24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2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24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24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hyperlink" Target="https://eclipse-ee4j.github.io/jakartaee-tutorial/" TargetMode="Externa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hyperlink" Target="https://jakarta.ee/specifications/platform/10/jakarta-platform-spec-10.0" TargetMode="External"/><Relationship Id="rId2" Type="http://schemas.openxmlformats.org/officeDocument/2006/relationships/image" Target="../media/image15.jp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Chapter 1: </a:t>
            </a:r>
            <a:r>
              <a:rPr lang="en-US" b="1" dirty="0"/>
              <a:t>Architecture, Containers, APIs introduction</a:t>
            </a:r>
            <a:endParaRPr lang="en-US" dirty="0"/>
          </a:p>
        </p:txBody>
      </p:sp>
      <p:sp>
        <p:nvSpPr>
          <p:cNvPr id="3" name="Subtitle 2"/>
          <p:cNvSpPr>
            <a:spLocks noGrp="1"/>
          </p:cNvSpPr>
          <p:nvPr>
            <p:ph type="subTitle" idx="1"/>
          </p:nvPr>
        </p:nvSpPr>
        <p:spPr/>
        <p:txBody>
          <a:bodyPr/>
          <a:lstStyle/>
          <a:p>
            <a:r>
              <a:rPr lang="en-US" sz="2400" dirty="0"/>
              <a:t>Jakarta </a:t>
            </a:r>
            <a:r>
              <a:rPr lang="en-US" sz="2400" dirty="0" smtClean="0"/>
              <a:t>EE</a:t>
            </a:r>
          </a:p>
          <a:p>
            <a:r>
              <a:rPr lang="en-US" dirty="0"/>
              <a:t>https://jakarta.ee/specifications/platform/9/jakarta-platform-spec-9.html</a:t>
            </a:r>
            <a:endParaRPr lang="en-US" dirty="0"/>
          </a:p>
        </p:txBody>
      </p:sp>
    </p:spTree>
    <p:extLst>
      <p:ext uri="{BB962C8B-B14F-4D97-AF65-F5344CB8AC3E}">
        <p14:creationId xmlns:p14="http://schemas.microsoft.com/office/powerpoint/2010/main" val="3573040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F894CB-1BD5-CA38-313B-D53D8CDF8D3D}"/>
              </a:ext>
            </a:extLst>
          </p:cNvPr>
          <p:cNvSpPr>
            <a:spLocks noGrp="1"/>
          </p:cNvSpPr>
          <p:nvPr>
            <p:ph type="title"/>
          </p:nvPr>
        </p:nvSpPr>
        <p:spPr/>
        <p:txBody>
          <a:bodyPr>
            <a:normAutofit fontScale="90000"/>
          </a:bodyPr>
          <a:lstStyle/>
          <a:p>
            <a:r>
              <a:rPr lang="en-US" dirty="0"/>
              <a:t>Jakarta EE Containers</a:t>
            </a:r>
          </a:p>
        </p:txBody>
      </p:sp>
      <p:sp>
        <p:nvSpPr>
          <p:cNvPr id="3" name="Text Placeholder 2">
            <a:extLst>
              <a:ext uri="{FF2B5EF4-FFF2-40B4-BE49-F238E27FC236}">
                <a16:creationId xmlns:a16="http://schemas.microsoft.com/office/drawing/2014/main" xmlns="" id="{725472AA-1360-CADC-C910-F63565AE9249}"/>
              </a:ext>
            </a:extLst>
          </p:cNvPr>
          <p:cNvSpPr>
            <a:spLocks noGrp="1"/>
          </p:cNvSpPr>
          <p:nvPr>
            <p:ph type="body" sz="quarter" idx="13"/>
          </p:nvPr>
        </p:nvSpPr>
        <p:spPr/>
        <p:txBody>
          <a:bodyPr>
            <a:normAutofit lnSpcReduction="10000"/>
          </a:bodyPr>
          <a:lstStyle/>
          <a:p>
            <a:r>
              <a:rPr lang="en-US" dirty="0"/>
              <a:t>The server and containers are as follows:</a:t>
            </a:r>
          </a:p>
          <a:p>
            <a:pPr lvl="1"/>
            <a:r>
              <a:rPr lang="en-US" dirty="0"/>
              <a:t>Jakarta EE server: The runtime portion of a Jakarta EE product. A Jakarta EE server provides enterprise and web containers.</a:t>
            </a:r>
          </a:p>
          <a:p>
            <a:pPr lvl="1"/>
            <a:r>
              <a:rPr lang="en-US" dirty="0"/>
              <a:t>Jakarta Enterprise Bean container: Manages the execution of enterprise beans for Jakarta EE applications. Jakarta Enterprise Beans and their container run on the Jakarta EE server.</a:t>
            </a:r>
          </a:p>
          <a:p>
            <a:pPr lvl="1"/>
            <a:r>
              <a:rPr lang="en-US" dirty="0"/>
              <a:t>Web container: Manages the execution of web pages, servlets, and some enterprise bean components for Jakarta EE applications. Web components and their container run on the Jakarta EE server.</a:t>
            </a:r>
          </a:p>
          <a:p>
            <a:pPr lvl="1"/>
            <a:r>
              <a:rPr lang="en-US" dirty="0"/>
              <a:t>Application client container: Manages the execution of application client components. Application clients and their container run on the client.</a:t>
            </a:r>
          </a:p>
          <a:p>
            <a:pPr lvl="1"/>
            <a:r>
              <a:rPr lang="en-US" dirty="0"/>
              <a:t>Applet container: Manages the execution of applets. Consists of a web browser and a Java Plug-in running on the client together.</a:t>
            </a:r>
          </a:p>
        </p:txBody>
      </p:sp>
      <p:sp>
        <p:nvSpPr>
          <p:cNvPr id="4" name="Slide Number Placeholder 3">
            <a:extLst>
              <a:ext uri="{FF2B5EF4-FFF2-40B4-BE49-F238E27FC236}">
                <a16:creationId xmlns:a16="http://schemas.microsoft.com/office/drawing/2014/main" xmlns="" id="{8EBF0E0F-9478-E4E1-8B16-4979ACF40906}"/>
              </a:ext>
            </a:extLst>
          </p:cNvPr>
          <p:cNvSpPr>
            <a:spLocks noGrp="1"/>
          </p:cNvSpPr>
          <p:nvPr>
            <p:ph type="sldNum" sz="quarter" idx="14"/>
          </p:nvPr>
        </p:nvSpPr>
        <p:spPr/>
        <p:txBody>
          <a:bodyPr/>
          <a:lstStyle/>
          <a:p>
            <a:fld id="{3DD97BEB-BAEF-0344-9D5C-EC73E478698A}" type="slidenum">
              <a:rPr lang="en-US" smtClean="0"/>
              <a:pPr/>
              <a:t>10</a:t>
            </a:fld>
            <a:endParaRPr lang="en-US"/>
          </a:p>
        </p:txBody>
      </p:sp>
      <p:sp>
        <p:nvSpPr>
          <p:cNvPr id="5" name="Text Placeholder 4">
            <a:extLst>
              <a:ext uri="{FF2B5EF4-FFF2-40B4-BE49-F238E27FC236}">
                <a16:creationId xmlns:a16="http://schemas.microsoft.com/office/drawing/2014/main" xmlns="" id="{2DC9D4A9-ED7F-7949-02BB-823CDBD127E6}"/>
              </a:ext>
            </a:extLst>
          </p:cNvPr>
          <p:cNvSpPr>
            <a:spLocks noGrp="1"/>
          </p:cNvSpPr>
          <p:nvPr>
            <p:ph type="body" sz="quarter" idx="15"/>
          </p:nvPr>
        </p:nvSpPr>
        <p:spPr/>
        <p:txBody>
          <a:bodyPr>
            <a:normAutofit fontScale="85000" lnSpcReduction="20000"/>
          </a:bodyPr>
          <a:lstStyle/>
          <a:p>
            <a:r>
              <a:rPr lang="en-US" dirty="0"/>
              <a:t>Container Types</a:t>
            </a:r>
          </a:p>
        </p:txBody>
      </p:sp>
    </p:spTree>
    <p:extLst>
      <p:ext uri="{BB962C8B-B14F-4D97-AF65-F5344CB8AC3E}">
        <p14:creationId xmlns:p14="http://schemas.microsoft.com/office/powerpoint/2010/main" val="316184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F801D3-20A5-A51B-49FC-82F2A0DE79E7}"/>
              </a:ext>
            </a:extLst>
          </p:cNvPr>
          <p:cNvSpPr>
            <a:spLocks noGrp="1"/>
          </p:cNvSpPr>
          <p:nvPr>
            <p:ph type="title"/>
          </p:nvPr>
        </p:nvSpPr>
        <p:spPr/>
        <p:txBody>
          <a:bodyPr>
            <a:normAutofit fontScale="90000"/>
          </a:bodyPr>
          <a:lstStyle/>
          <a:p>
            <a:r>
              <a:rPr lang="en-US" dirty="0"/>
              <a:t>Jakarta EE Containers</a:t>
            </a:r>
          </a:p>
        </p:txBody>
      </p:sp>
      <p:sp>
        <p:nvSpPr>
          <p:cNvPr id="3" name="Text Placeholder 2">
            <a:extLst>
              <a:ext uri="{FF2B5EF4-FFF2-40B4-BE49-F238E27FC236}">
                <a16:creationId xmlns:a16="http://schemas.microsoft.com/office/drawing/2014/main" xmlns="" id="{739777B6-AF08-92CC-AF78-0592E1EE2E0D}"/>
              </a:ext>
            </a:extLst>
          </p:cNvPr>
          <p:cNvSpPr>
            <a:spLocks noGrp="1"/>
          </p:cNvSpPr>
          <p:nvPr>
            <p:ph type="body" sz="quarter" idx="13"/>
          </p:nvPr>
        </p:nvSpPr>
        <p:spPr/>
        <p:txBody>
          <a:bodyPr/>
          <a:lstStyle/>
          <a:p>
            <a:endParaRPr lang="en-US"/>
          </a:p>
        </p:txBody>
      </p:sp>
      <p:sp>
        <p:nvSpPr>
          <p:cNvPr id="4" name="Slide Number Placeholder 3">
            <a:extLst>
              <a:ext uri="{FF2B5EF4-FFF2-40B4-BE49-F238E27FC236}">
                <a16:creationId xmlns:a16="http://schemas.microsoft.com/office/drawing/2014/main" xmlns="" id="{14243DC6-8BCD-218B-2EA7-4D266751EA16}"/>
              </a:ext>
            </a:extLst>
          </p:cNvPr>
          <p:cNvSpPr>
            <a:spLocks noGrp="1"/>
          </p:cNvSpPr>
          <p:nvPr>
            <p:ph type="sldNum" sz="quarter" idx="14"/>
          </p:nvPr>
        </p:nvSpPr>
        <p:spPr/>
        <p:txBody>
          <a:bodyPr/>
          <a:lstStyle/>
          <a:p>
            <a:fld id="{3DD97BEB-BAEF-0344-9D5C-EC73E478698A}" type="slidenum">
              <a:rPr lang="en-US" smtClean="0"/>
              <a:pPr/>
              <a:t>11</a:t>
            </a:fld>
            <a:endParaRPr lang="en-US"/>
          </a:p>
        </p:txBody>
      </p:sp>
      <p:sp>
        <p:nvSpPr>
          <p:cNvPr id="5" name="Text Placeholder 4">
            <a:extLst>
              <a:ext uri="{FF2B5EF4-FFF2-40B4-BE49-F238E27FC236}">
                <a16:creationId xmlns:a16="http://schemas.microsoft.com/office/drawing/2014/main" xmlns="" id="{6B949EFA-C546-F428-F327-0D4A6F0DD783}"/>
              </a:ext>
            </a:extLst>
          </p:cNvPr>
          <p:cNvSpPr>
            <a:spLocks noGrp="1"/>
          </p:cNvSpPr>
          <p:nvPr>
            <p:ph type="body" sz="quarter" idx="15"/>
          </p:nvPr>
        </p:nvSpPr>
        <p:spPr/>
        <p:txBody>
          <a:bodyPr>
            <a:normAutofit fontScale="85000" lnSpcReduction="20000"/>
          </a:bodyPr>
          <a:lstStyle/>
          <a:p>
            <a:r>
              <a:rPr lang="en-US" dirty="0"/>
              <a:t>The relationships among the Jakarta EE containers</a:t>
            </a:r>
          </a:p>
        </p:txBody>
      </p:sp>
      <p:pic>
        <p:nvPicPr>
          <p:cNvPr id="7" name="Picture 6">
            <a:extLst>
              <a:ext uri="{FF2B5EF4-FFF2-40B4-BE49-F238E27FC236}">
                <a16:creationId xmlns:a16="http://schemas.microsoft.com/office/drawing/2014/main" xmlns="" id="{9FCA82CD-9171-91AB-7CD6-9B4810EBB97E}"/>
              </a:ext>
            </a:extLst>
          </p:cNvPr>
          <p:cNvPicPr>
            <a:picLocks noChangeAspect="1"/>
          </p:cNvPicPr>
          <p:nvPr/>
        </p:nvPicPr>
        <p:blipFill>
          <a:blip r:embed="rId2"/>
          <a:stretch>
            <a:fillRect/>
          </a:stretch>
        </p:blipFill>
        <p:spPr>
          <a:xfrm>
            <a:off x="1736716" y="2066545"/>
            <a:ext cx="8630939" cy="2724911"/>
          </a:xfrm>
          <a:prstGeom prst="rect">
            <a:avLst/>
          </a:prstGeom>
        </p:spPr>
      </p:pic>
      <p:sp>
        <p:nvSpPr>
          <p:cNvPr id="9" name="TextBox 8">
            <a:extLst>
              <a:ext uri="{FF2B5EF4-FFF2-40B4-BE49-F238E27FC236}">
                <a16:creationId xmlns:a16="http://schemas.microsoft.com/office/drawing/2014/main" xmlns="" id="{A52243E7-05FC-B113-1828-090281AA38CF}"/>
              </a:ext>
            </a:extLst>
          </p:cNvPr>
          <p:cNvSpPr txBox="1"/>
          <p:nvPr/>
        </p:nvSpPr>
        <p:spPr>
          <a:xfrm>
            <a:off x="2661666" y="5040800"/>
            <a:ext cx="6579870" cy="369332"/>
          </a:xfrm>
          <a:prstGeom prst="rect">
            <a:avLst/>
          </a:prstGeom>
          <a:noFill/>
        </p:spPr>
        <p:txBody>
          <a:bodyPr wrap="square">
            <a:spAutoFit/>
          </a:bodyPr>
          <a:lstStyle/>
          <a:p>
            <a:r>
              <a:rPr lang="en-US" dirty="0"/>
              <a:t>Figure 1-6 The Jakarta EE containers</a:t>
            </a:r>
          </a:p>
        </p:txBody>
      </p:sp>
    </p:spTree>
    <p:extLst>
      <p:ext uri="{BB962C8B-B14F-4D97-AF65-F5344CB8AC3E}">
        <p14:creationId xmlns:p14="http://schemas.microsoft.com/office/powerpoint/2010/main" val="1870873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AD85EF-B9B6-584F-5E1E-E5DCF2D9077E}"/>
              </a:ext>
            </a:extLst>
          </p:cNvPr>
          <p:cNvSpPr>
            <a:spLocks noGrp="1"/>
          </p:cNvSpPr>
          <p:nvPr>
            <p:ph type="title"/>
          </p:nvPr>
        </p:nvSpPr>
        <p:spPr/>
        <p:txBody>
          <a:bodyPr>
            <a:normAutofit fontScale="90000"/>
          </a:bodyPr>
          <a:lstStyle/>
          <a:p>
            <a:r>
              <a:rPr lang="en-US" dirty="0"/>
              <a:t>Jakarta EE APIs</a:t>
            </a:r>
          </a:p>
        </p:txBody>
      </p:sp>
      <p:sp>
        <p:nvSpPr>
          <p:cNvPr id="4" name="Slide Number Placeholder 3">
            <a:extLst>
              <a:ext uri="{FF2B5EF4-FFF2-40B4-BE49-F238E27FC236}">
                <a16:creationId xmlns:a16="http://schemas.microsoft.com/office/drawing/2014/main" xmlns="" id="{057A8102-AED4-D4D3-4176-34B70F8D00F2}"/>
              </a:ext>
            </a:extLst>
          </p:cNvPr>
          <p:cNvSpPr>
            <a:spLocks noGrp="1"/>
          </p:cNvSpPr>
          <p:nvPr>
            <p:ph type="sldNum" sz="quarter" idx="14"/>
          </p:nvPr>
        </p:nvSpPr>
        <p:spPr/>
        <p:txBody>
          <a:bodyPr/>
          <a:lstStyle/>
          <a:p>
            <a:fld id="{3DD97BEB-BAEF-0344-9D5C-EC73E478698A}" type="slidenum">
              <a:rPr lang="en-US" smtClean="0"/>
              <a:pPr/>
              <a:t>12</a:t>
            </a:fld>
            <a:endParaRPr lang="en-US"/>
          </a:p>
        </p:txBody>
      </p:sp>
      <p:pic>
        <p:nvPicPr>
          <p:cNvPr id="9" name="Picture 8">
            <a:extLst>
              <a:ext uri="{FF2B5EF4-FFF2-40B4-BE49-F238E27FC236}">
                <a16:creationId xmlns:a16="http://schemas.microsoft.com/office/drawing/2014/main" xmlns="" id="{E579828B-811F-E8DD-E1FD-DCD2253C8F76}"/>
              </a:ext>
            </a:extLst>
          </p:cNvPr>
          <p:cNvPicPr>
            <a:picLocks noChangeAspect="1"/>
          </p:cNvPicPr>
          <p:nvPr/>
        </p:nvPicPr>
        <p:blipFill>
          <a:blip r:embed="rId2"/>
          <a:stretch>
            <a:fillRect/>
          </a:stretch>
        </p:blipFill>
        <p:spPr>
          <a:xfrm>
            <a:off x="1823259" y="845315"/>
            <a:ext cx="4124325" cy="5638800"/>
          </a:xfrm>
          <a:prstGeom prst="rect">
            <a:avLst/>
          </a:prstGeom>
        </p:spPr>
      </p:pic>
      <p:sp>
        <p:nvSpPr>
          <p:cNvPr id="11" name="TextBox 10">
            <a:extLst>
              <a:ext uri="{FF2B5EF4-FFF2-40B4-BE49-F238E27FC236}">
                <a16:creationId xmlns:a16="http://schemas.microsoft.com/office/drawing/2014/main" xmlns="" id="{AA236B78-40C8-9050-96BC-119C9B60051B}"/>
              </a:ext>
            </a:extLst>
          </p:cNvPr>
          <p:cNvSpPr txBox="1"/>
          <p:nvPr/>
        </p:nvSpPr>
        <p:spPr>
          <a:xfrm>
            <a:off x="2102715" y="6400154"/>
            <a:ext cx="3953023" cy="307777"/>
          </a:xfrm>
          <a:prstGeom prst="rect">
            <a:avLst/>
          </a:prstGeom>
          <a:noFill/>
        </p:spPr>
        <p:txBody>
          <a:bodyPr wrap="square">
            <a:spAutoFit/>
          </a:bodyPr>
          <a:lstStyle/>
          <a:p>
            <a:r>
              <a:rPr lang="en-US" sz="1400" dirty="0"/>
              <a:t>Figure 1-7 Jakarta EE APIs in the Web Container</a:t>
            </a:r>
          </a:p>
        </p:txBody>
      </p:sp>
      <p:pic>
        <p:nvPicPr>
          <p:cNvPr id="12" name="Picture 11">
            <a:extLst>
              <a:ext uri="{FF2B5EF4-FFF2-40B4-BE49-F238E27FC236}">
                <a16:creationId xmlns:a16="http://schemas.microsoft.com/office/drawing/2014/main" xmlns="" id="{87318F79-1EED-647D-A68C-18352CA81F9C}"/>
              </a:ext>
            </a:extLst>
          </p:cNvPr>
          <p:cNvPicPr>
            <a:picLocks noChangeAspect="1"/>
          </p:cNvPicPr>
          <p:nvPr/>
        </p:nvPicPr>
        <p:blipFill>
          <a:blip r:embed="rId3"/>
          <a:stretch>
            <a:fillRect/>
          </a:stretch>
        </p:blipFill>
        <p:spPr>
          <a:xfrm>
            <a:off x="6594041" y="1006880"/>
            <a:ext cx="3752850" cy="4514850"/>
          </a:xfrm>
          <a:prstGeom prst="rect">
            <a:avLst/>
          </a:prstGeom>
        </p:spPr>
      </p:pic>
      <p:sp>
        <p:nvSpPr>
          <p:cNvPr id="13" name="TextBox 12">
            <a:extLst>
              <a:ext uri="{FF2B5EF4-FFF2-40B4-BE49-F238E27FC236}">
                <a16:creationId xmlns:a16="http://schemas.microsoft.com/office/drawing/2014/main" xmlns="" id="{06B57CFA-0790-50B4-7ECF-C1B341FCF367}"/>
              </a:ext>
            </a:extLst>
          </p:cNvPr>
          <p:cNvSpPr txBox="1"/>
          <p:nvPr/>
        </p:nvSpPr>
        <p:spPr>
          <a:xfrm>
            <a:off x="6163892" y="5664421"/>
            <a:ext cx="4430956" cy="307777"/>
          </a:xfrm>
          <a:prstGeom prst="rect">
            <a:avLst/>
          </a:prstGeom>
          <a:noFill/>
        </p:spPr>
        <p:txBody>
          <a:bodyPr wrap="square">
            <a:spAutoFit/>
          </a:bodyPr>
          <a:lstStyle/>
          <a:p>
            <a:r>
              <a:rPr lang="en-US" sz="1400" dirty="0"/>
              <a:t>Figure 1-8 Jakarta EE APIs in the enterprise bean Container</a:t>
            </a:r>
          </a:p>
        </p:txBody>
      </p:sp>
    </p:spTree>
    <p:extLst>
      <p:ext uri="{BB962C8B-B14F-4D97-AF65-F5344CB8AC3E}">
        <p14:creationId xmlns:p14="http://schemas.microsoft.com/office/powerpoint/2010/main" val="613808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79088A-8282-360C-0F56-CB19D6C85919}"/>
              </a:ext>
            </a:extLst>
          </p:cNvPr>
          <p:cNvSpPr>
            <a:spLocks noGrp="1"/>
          </p:cNvSpPr>
          <p:nvPr>
            <p:ph type="title"/>
          </p:nvPr>
        </p:nvSpPr>
        <p:spPr/>
        <p:txBody>
          <a:bodyPr>
            <a:normAutofit fontScale="90000"/>
          </a:bodyPr>
          <a:lstStyle/>
          <a:p>
            <a:r>
              <a:rPr lang="en-US" dirty="0"/>
              <a:t>Jakarta EE APIs</a:t>
            </a:r>
          </a:p>
        </p:txBody>
      </p:sp>
      <p:sp>
        <p:nvSpPr>
          <p:cNvPr id="4" name="Slide Number Placeholder 3">
            <a:extLst>
              <a:ext uri="{FF2B5EF4-FFF2-40B4-BE49-F238E27FC236}">
                <a16:creationId xmlns:a16="http://schemas.microsoft.com/office/drawing/2014/main" xmlns="" id="{E829E7D9-6E7C-286A-B5A7-F00F5E6A643F}"/>
              </a:ext>
            </a:extLst>
          </p:cNvPr>
          <p:cNvSpPr>
            <a:spLocks noGrp="1"/>
          </p:cNvSpPr>
          <p:nvPr>
            <p:ph type="sldNum" sz="quarter" idx="14"/>
          </p:nvPr>
        </p:nvSpPr>
        <p:spPr/>
        <p:txBody>
          <a:bodyPr/>
          <a:lstStyle/>
          <a:p>
            <a:fld id="{3DD97BEB-BAEF-0344-9D5C-EC73E478698A}" type="slidenum">
              <a:rPr lang="en-US" smtClean="0"/>
              <a:pPr/>
              <a:t>13</a:t>
            </a:fld>
            <a:endParaRPr lang="en-US"/>
          </a:p>
        </p:txBody>
      </p:sp>
      <p:pic>
        <p:nvPicPr>
          <p:cNvPr id="7" name="Picture 6">
            <a:extLst>
              <a:ext uri="{FF2B5EF4-FFF2-40B4-BE49-F238E27FC236}">
                <a16:creationId xmlns:a16="http://schemas.microsoft.com/office/drawing/2014/main" xmlns="" id="{44E17731-6CB4-DAA6-7250-21399E7BFADE}"/>
              </a:ext>
            </a:extLst>
          </p:cNvPr>
          <p:cNvPicPr>
            <a:picLocks noChangeAspect="1"/>
          </p:cNvPicPr>
          <p:nvPr/>
        </p:nvPicPr>
        <p:blipFill>
          <a:blip r:embed="rId2"/>
          <a:stretch>
            <a:fillRect/>
          </a:stretch>
        </p:blipFill>
        <p:spPr>
          <a:xfrm>
            <a:off x="1909320" y="1319545"/>
            <a:ext cx="3752850" cy="4514850"/>
          </a:xfrm>
          <a:prstGeom prst="rect">
            <a:avLst/>
          </a:prstGeom>
        </p:spPr>
      </p:pic>
      <p:sp>
        <p:nvSpPr>
          <p:cNvPr id="9" name="TextBox 8">
            <a:extLst>
              <a:ext uri="{FF2B5EF4-FFF2-40B4-BE49-F238E27FC236}">
                <a16:creationId xmlns:a16="http://schemas.microsoft.com/office/drawing/2014/main" xmlns="" id="{9BD6320C-88A3-3F04-A306-7342CD6F2079}"/>
              </a:ext>
            </a:extLst>
          </p:cNvPr>
          <p:cNvSpPr txBox="1"/>
          <p:nvPr/>
        </p:nvSpPr>
        <p:spPr>
          <a:xfrm>
            <a:off x="1853429" y="5834396"/>
            <a:ext cx="4613148" cy="307777"/>
          </a:xfrm>
          <a:prstGeom prst="rect">
            <a:avLst/>
          </a:prstGeom>
          <a:noFill/>
        </p:spPr>
        <p:txBody>
          <a:bodyPr wrap="square">
            <a:spAutoFit/>
          </a:bodyPr>
          <a:lstStyle/>
          <a:p>
            <a:r>
              <a:rPr lang="en-US" sz="1400" dirty="0"/>
              <a:t>Figure 1-8 Jakarta EE APIs in the enterprise bean Container</a:t>
            </a:r>
          </a:p>
        </p:txBody>
      </p:sp>
      <p:pic>
        <p:nvPicPr>
          <p:cNvPr id="10" name="Picture 9">
            <a:extLst>
              <a:ext uri="{FF2B5EF4-FFF2-40B4-BE49-F238E27FC236}">
                <a16:creationId xmlns:a16="http://schemas.microsoft.com/office/drawing/2014/main" xmlns="" id="{184040F7-B021-9E6D-CBA0-7F9E6F220590}"/>
              </a:ext>
            </a:extLst>
          </p:cNvPr>
          <p:cNvPicPr>
            <a:picLocks noChangeAspect="1"/>
          </p:cNvPicPr>
          <p:nvPr/>
        </p:nvPicPr>
        <p:blipFill>
          <a:blip r:embed="rId3"/>
          <a:stretch>
            <a:fillRect/>
          </a:stretch>
        </p:blipFill>
        <p:spPr>
          <a:xfrm>
            <a:off x="5948806" y="1665127"/>
            <a:ext cx="4333875" cy="3076575"/>
          </a:xfrm>
          <a:prstGeom prst="rect">
            <a:avLst/>
          </a:prstGeom>
        </p:spPr>
      </p:pic>
      <p:sp>
        <p:nvSpPr>
          <p:cNvPr id="11" name="TextBox 10">
            <a:extLst>
              <a:ext uri="{FF2B5EF4-FFF2-40B4-BE49-F238E27FC236}">
                <a16:creationId xmlns:a16="http://schemas.microsoft.com/office/drawing/2014/main" xmlns="" id="{16748795-01CA-0F65-7991-2AA660330D18}"/>
              </a:ext>
            </a:extLst>
          </p:cNvPr>
          <p:cNvSpPr txBox="1"/>
          <p:nvPr/>
        </p:nvSpPr>
        <p:spPr>
          <a:xfrm>
            <a:off x="5905222" y="4966820"/>
            <a:ext cx="4613148" cy="307777"/>
          </a:xfrm>
          <a:prstGeom prst="rect">
            <a:avLst/>
          </a:prstGeom>
          <a:noFill/>
        </p:spPr>
        <p:txBody>
          <a:bodyPr wrap="square">
            <a:spAutoFit/>
          </a:bodyPr>
          <a:lstStyle/>
          <a:p>
            <a:r>
              <a:rPr lang="en-US" sz="1400" dirty="0"/>
              <a:t>Figure 1-9 Jakarta EE APIs in the Application Client Container</a:t>
            </a:r>
          </a:p>
        </p:txBody>
      </p:sp>
    </p:spTree>
    <p:extLst>
      <p:ext uri="{BB962C8B-B14F-4D97-AF65-F5344CB8AC3E}">
        <p14:creationId xmlns:p14="http://schemas.microsoft.com/office/powerpoint/2010/main" val="35545258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6FEF0B-973C-EE3A-CBA7-D2960EF3987E}"/>
              </a:ext>
            </a:extLst>
          </p:cNvPr>
          <p:cNvSpPr>
            <a:spLocks noGrp="1"/>
          </p:cNvSpPr>
          <p:nvPr>
            <p:ph type="title"/>
          </p:nvPr>
        </p:nvSpPr>
        <p:spPr/>
        <p:txBody>
          <a:bodyPr>
            <a:normAutofit fontScale="90000"/>
          </a:bodyPr>
          <a:lstStyle/>
          <a:p>
            <a:r>
              <a:rPr lang="en-US" dirty="0"/>
              <a:t>Jakarta Enterprise Beans Technologies</a:t>
            </a:r>
          </a:p>
        </p:txBody>
      </p:sp>
      <p:sp>
        <p:nvSpPr>
          <p:cNvPr id="4" name="Slide Number Placeholder 3">
            <a:extLst>
              <a:ext uri="{FF2B5EF4-FFF2-40B4-BE49-F238E27FC236}">
                <a16:creationId xmlns:a16="http://schemas.microsoft.com/office/drawing/2014/main" xmlns="" id="{6D755C1C-56F5-0FBA-3BD9-483AB470A973}"/>
              </a:ext>
            </a:extLst>
          </p:cNvPr>
          <p:cNvSpPr>
            <a:spLocks noGrp="1"/>
          </p:cNvSpPr>
          <p:nvPr>
            <p:ph type="sldNum" sz="quarter" idx="14"/>
          </p:nvPr>
        </p:nvSpPr>
        <p:spPr/>
        <p:txBody>
          <a:bodyPr/>
          <a:lstStyle/>
          <a:p>
            <a:fld id="{3DD97BEB-BAEF-0344-9D5C-EC73E478698A}" type="slidenum">
              <a:rPr lang="en-US" smtClean="0"/>
              <a:pPr/>
              <a:t>14</a:t>
            </a:fld>
            <a:endParaRPr lang="en-US"/>
          </a:p>
        </p:txBody>
      </p:sp>
      <p:graphicFrame>
        <p:nvGraphicFramePr>
          <p:cNvPr id="7" name="Table 6">
            <a:extLst>
              <a:ext uri="{FF2B5EF4-FFF2-40B4-BE49-F238E27FC236}">
                <a16:creationId xmlns:a16="http://schemas.microsoft.com/office/drawing/2014/main" xmlns="" id="{86703B00-C209-2D0A-C4F0-DF3F48E7E5E9}"/>
              </a:ext>
            </a:extLst>
          </p:cNvPr>
          <p:cNvGraphicFramePr>
            <a:graphicFrameLocks noGrp="1"/>
          </p:cNvGraphicFramePr>
          <p:nvPr>
            <p:extLst/>
          </p:nvPr>
        </p:nvGraphicFramePr>
        <p:xfrm>
          <a:off x="1762159" y="952389"/>
          <a:ext cx="8634430" cy="4953223"/>
        </p:xfrm>
        <a:graphic>
          <a:graphicData uri="http://schemas.openxmlformats.org/drawingml/2006/table">
            <a:tbl>
              <a:tblPr firstRow="1" firstCol="1" bandRow="1">
                <a:tableStyleId>{69012ECD-51FC-41F1-AA8D-1B2483CD663E}</a:tableStyleId>
              </a:tblPr>
              <a:tblGrid>
                <a:gridCol w="4618374">
                  <a:extLst>
                    <a:ext uri="{9D8B030D-6E8A-4147-A177-3AD203B41FA5}">
                      <a16:colId xmlns:a16="http://schemas.microsoft.com/office/drawing/2014/main" xmlns="" val="1002065598"/>
                    </a:ext>
                  </a:extLst>
                </a:gridCol>
                <a:gridCol w="4016056">
                  <a:extLst>
                    <a:ext uri="{9D8B030D-6E8A-4147-A177-3AD203B41FA5}">
                      <a16:colId xmlns:a16="http://schemas.microsoft.com/office/drawing/2014/main" xmlns="" val="4036597533"/>
                    </a:ext>
                  </a:extLst>
                </a:gridCol>
              </a:tblGrid>
              <a:tr h="506795">
                <a:tc gridSpan="2">
                  <a:txBody>
                    <a:bodyPr/>
                    <a:lstStyle/>
                    <a:p>
                      <a:pPr marL="0" marR="0" algn="ctr">
                        <a:lnSpc>
                          <a:spcPct val="100000"/>
                        </a:lnSpc>
                        <a:spcBef>
                          <a:spcPts val="0"/>
                        </a:spcBef>
                        <a:spcAft>
                          <a:spcPts val="0"/>
                        </a:spcAft>
                      </a:pPr>
                      <a:r>
                        <a:rPr lang="en-US" sz="2000" b="0" dirty="0">
                          <a:effectLst/>
                        </a:rPr>
                        <a:t>  </a:t>
                      </a:r>
                      <a:r>
                        <a:rPr lang="en-US" sz="2000" dirty="0"/>
                        <a:t>Jakarta Enterprise Beans Technologies</a:t>
                      </a:r>
                      <a:endParaRPr lang="en-US" sz="2000" b="0" dirty="0">
                        <a:effectLst/>
                        <a:latin typeface="Times New Roman" panose="02020603050405020304" pitchFamily="18" charset="0"/>
                        <a:cs typeface="Times New Roman" panose="02020603050405020304" pitchFamily="18" charset="0"/>
                      </a:endParaRPr>
                    </a:p>
                  </a:txBody>
                  <a:tcPr marL="68580" marR="68580" marT="0" marB="0"/>
                </a:tc>
                <a:tc hMerge="1">
                  <a:txBody>
                    <a:bodyPr/>
                    <a:lstStyle/>
                    <a:p>
                      <a:pPr marL="0" marR="0">
                        <a:lnSpc>
                          <a:spcPts val="1200"/>
                        </a:lnSpc>
                        <a:spcBef>
                          <a:spcPts val="0"/>
                        </a:spcBef>
                        <a:spcAft>
                          <a:spcPts val="0"/>
                        </a:spcAft>
                      </a:pPr>
                      <a:r>
                        <a:rPr lang="en-US" sz="1200" dirty="0">
                          <a:effectLst/>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120387042"/>
                  </a:ext>
                </a:extLst>
              </a:tr>
              <a:tr h="317602">
                <a:tc>
                  <a:txBody>
                    <a:bodyPr/>
                    <a:lstStyle/>
                    <a:p>
                      <a:pPr marL="0" marR="0">
                        <a:lnSpc>
                          <a:spcPct val="100000"/>
                        </a:lnSpc>
                        <a:spcBef>
                          <a:spcPts val="0"/>
                        </a:spcBef>
                        <a:spcAft>
                          <a:spcPts val="0"/>
                        </a:spcAft>
                      </a:pPr>
                      <a:r>
                        <a:rPr lang="en-US" sz="2000" b="0">
                          <a:effectLst/>
                        </a:rPr>
                        <a:t>Jakarta Servlet Technology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Authorization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989129727"/>
                  </a:ext>
                </a:extLst>
              </a:tr>
              <a:tr h="317602">
                <a:tc>
                  <a:txBody>
                    <a:bodyPr/>
                    <a:lstStyle/>
                    <a:p>
                      <a:pPr marL="0" marR="0">
                        <a:lnSpc>
                          <a:spcPct val="100000"/>
                        </a:lnSpc>
                        <a:spcBef>
                          <a:spcPts val="0"/>
                        </a:spcBef>
                        <a:spcAft>
                          <a:spcPts val="0"/>
                        </a:spcAft>
                      </a:pPr>
                      <a:r>
                        <a:rPr lang="en-US" sz="2000" b="0">
                          <a:effectLst/>
                        </a:rPr>
                        <a:t>Jakarta Faces Technology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Authentication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11281625"/>
                  </a:ext>
                </a:extLst>
              </a:tr>
              <a:tr h="317602">
                <a:tc>
                  <a:txBody>
                    <a:bodyPr/>
                    <a:lstStyle/>
                    <a:p>
                      <a:pPr marL="0" marR="0">
                        <a:lnSpc>
                          <a:spcPct val="100000"/>
                        </a:lnSpc>
                        <a:spcBef>
                          <a:spcPts val="0"/>
                        </a:spcBef>
                        <a:spcAft>
                          <a:spcPts val="0"/>
                        </a:spcAft>
                      </a:pPr>
                      <a:r>
                        <a:rPr lang="en-US" sz="2000" b="0">
                          <a:effectLst/>
                        </a:rPr>
                        <a:t>Jakarta Server Pages Technology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Security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989703455"/>
                  </a:ext>
                </a:extLst>
              </a:tr>
              <a:tr h="317602">
                <a:tc>
                  <a:txBody>
                    <a:bodyPr/>
                    <a:lstStyle/>
                    <a:p>
                      <a:pPr marL="0" marR="0">
                        <a:lnSpc>
                          <a:spcPct val="100000"/>
                        </a:lnSpc>
                        <a:spcBef>
                          <a:spcPts val="0"/>
                        </a:spcBef>
                        <a:spcAft>
                          <a:spcPts val="0"/>
                        </a:spcAft>
                      </a:pPr>
                      <a:r>
                        <a:rPr lang="en-US" sz="2000" b="0">
                          <a:effectLst/>
                        </a:rPr>
                        <a:t>Jakarta Standard Tag Library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dirty="0">
                          <a:effectLst/>
                        </a:rPr>
                        <a:t>Jakarta WebSocket</a:t>
                      </a:r>
                      <a:endParaRPr lang="en-US" sz="20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598489148"/>
                  </a:ext>
                </a:extLst>
              </a:tr>
              <a:tr h="317602">
                <a:tc>
                  <a:txBody>
                    <a:bodyPr/>
                    <a:lstStyle/>
                    <a:p>
                      <a:pPr marL="0" marR="0">
                        <a:lnSpc>
                          <a:spcPct val="100000"/>
                        </a:lnSpc>
                        <a:spcBef>
                          <a:spcPts val="0"/>
                        </a:spcBef>
                        <a:spcAft>
                          <a:spcPts val="0"/>
                        </a:spcAft>
                      </a:pPr>
                      <a:r>
                        <a:rPr lang="en-US" sz="2000" b="0">
                          <a:effectLst/>
                        </a:rPr>
                        <a:t>Jakarta Persistence</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JSON Processing</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104075113"/>
                  </a:ext>
                </a:extLst>
              </a:tr>
              <a:tr h="317602">
                <a:tc>
                  <a:txBody>
                    <a:bodyPr/>
                    <a:lstStyle/>
                    <a:p>
                      <a:pPr marL="0" marR="0">
                        <a:lnSpc>
                          <a:spcPct val="100000"/>
                        </a:lnSpc>
                        <a:spcBef>
                          <a:spcPts val="0"/>
                        </a:spcBef>
                        <a:spcAft>
                          <a:spcPts val="0"/>
                        </a:spcAft>
                      </a:pPr>
                      <a:r>
                        <a:rPr lang="en-US" sz="2000" b="0">
                          <a:effectLst/>
                        </a:rPr>
                        <a:t>Jakarta Transactions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dirty="0">
                          <a:effectLst/>
                        </a:rPr>
                        <a:t>Jakarta JSON Binding</a:t>
                      </a:r>
                      <a:endParaRPr lang="en-US" sz="20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4227125329"/>
                  </a:ext>
                </a:extLst>
              </a:tr>
              <a:tr h="317602">
                <a:tc>
                  <a:txBody>
                    <a:bodyPr/>
                    <a:lstStyle/>
                    <a:p>
                      <a:pPr marL="0" marR="0">
                        <a:lnSpc>
                          <a:spcPct val="100000"/>
                        </a:lnSpc>
                        <a:spcBef>
                          <a:spcPts val="0"/>
                        </a:spcBef>
                        <a:spcAft>
                          <a:spcPts val="0"/>
                        </a:spcAft>
                      </a:pPr>
                      <a:r>
                        <a:rPr lang="en-US" sz="2000" b="0">
                          <a:effectLst/>
                        </a:rPr>
                        <a:t>Jakarta RESTful Web Services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Concurrency</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4203315986"/>
                  </a:ext>
                </a:extLst>
              </a:tr>
              <a:tr h="317602">
                <a:tc>
                  <a:txBody>
                    <a:bodyPr/>
                    <a:lstStyle/>
                    <a:p>
                      <a:pPr marL="0" marR="0">
                        <a:lnSpc>
                          <a:spcPct val="100000"/>
                        </a:lnSpc>
                        <a:spcBef>
                          <a:spcPts val="0"/>
                        </a:spcBef>
                        <a:spcAft>
                          <a:spcPts val="0"/>
                        </a:spcAft>
                      </a:pPr>
                      <a:r>
                        <a:rPr lang="en-US" sz="2000" b="0">
                          <a:effectLst/>
                        </a:rPr>
                        <a:t>Jakarta Managed Beans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Batch</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449193798"/>
                  </a:ext>
                </a:extLst>
              </a:tr>
              <a:tr h="317602">
                <a:tc>
                  <a:txBody>
                    <a:bodyPr/>
                    <a:lstStyle/>
                    <a:p>
                      <a:pPr marL="0" marR="0">
                        <a:lnSpc>
                          <a:spcPct val="100000"/>
                        </a:lnSpc>
                        <a:spcBef>
                          <a:spcPts val="0"/>
                        </a:spcBef>
                        <a:spcAft>
                          <a:spcPts val="0"/>
                        </a:spcAft>
                      </a:pPr>
                      <a:r>
                        <a:rPr lang="en-US" sz="2000" b="0">
                          <a:effectLst/>
                        </a:rPr>
                        <a:t>Jakarta Contexts and Dependency Injection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Activation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405333271"/>
                  </a:ext>
                </a:extLst>
              </a:tr>
              <a:tr h="317602">
                <a:tc>
                  <a:txBody>
                    <a:bodyPr/>
                    <a:lstStyle/>
                    <a:p>
                      <a:pPr marL="0" marR="0">
                        <a:lnSpc>
                          <a:spcPct val="100000"/>
                        </a:lnSpc>
                        <a:spcBef>
                          <a:spcPts val="0"/>
                        </a:spcBef>
                        <a:spcAft>
                          <a:spcPts val="0"/>
                        </a:spcAft>
                      </a:pPr>
                      <a:r>
                        <a:rPr lang="en-US" sz="2000" b="0">
                          <a:effectLst/>
                        </a:rPr>
                        <a:t>Jakarta Dependency Injection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XML Binding</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58984917"/>
                  </a:ext>
                </a:extLst>
              </a:tr>
              <a:tr h="317602">
                <a:tc>
                  <a:txBody>
                    <a:bodyPr/>
                    <a:lstStyle/>
                    <a:p>
                      <a:pPr marL="0" marR="0">
                        <a:lnSpc>
                          <a:spcPct val="100000"/>
                        </a:lnSpc>
                        <a:spcBef>
                          <a:spcPts val="0"/>
                        </a:spcBef>
                        <a:spcAft>
                          <a:spcPts val="0"/>
                        </a:spcAft>
                      </a:pPr>
                      <a:r>
                        <a:rPr lang="en-US" sz="2000" b="0">
                          <a:effectLst/>
                        </a:rPr>
                        <a:t>Jakarta Bean Validation</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XML Web Services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156931402"/>
                  </a:ext>
                </a:extLst>
              </a:tr>
              <a:tr h="317602">
                <a:tc>
                  <a:txBody>
                    <a:bodyPr/>
                    <a:lstStyle/>
                    <a:p>
                      <a:pPr marL="0" marR="0">
                        <a:lnSpc>
                          <a:spcPct val="100000"/>
                        </a:lnSpc>
                        <a:spcBef>
                          <a:spcPts val="0"/>
                        </a:spcBef>
                        <a:spcAft>
                          <a:spcPts val="0"/>
                        </a:spcAft>
                      </a:pPr>
                      <a:r>
                        <a:rPr lang="en-US" sz="2000" b="0">
                          <a:effectLst/>
                        </a:rPr>
                        <a:t>Jakarta Messaging</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SOAP with Attachments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4261694492"/>
                  </a:ext>
                </a:extLst>
              </a:tr>
              <a:tr h="317602">
                <a:tc>
                  <a:txBody>
                    <a:bodyPr/>
                    <a:lstStyle/>
                    <a:p>
                      <a:pPr marL="0" marR="0">
                        <a:lnSpc>
                          <a:spcPct val="100000"/>
                        </a:lnSpc>
                        <a:spcBef>
                          <a:spcPts val="0"/>
                        </a:spcBef>
                        <a:spcAft>
                          <a:spcPts val="0"/>
                        </a:spcAft>
                      </a:pPr>
                      <a:r>
                        <a:rPr lang="en-US" sz="2000" b="0">
                          <a:effectLst/>
                        </a:rPr>
                        <a:t>Jakarta Connectors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a:effectLst/>
                        </a:rPr>
                        <a:t>Jakarta Annotations</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659189920"/>
                  </a:ext>
                </a:extLst>
              </a:tr>
              <a:tr h="317602">
                <a:tc>
                  <a:txBody>
                    <a:bodyPr/>
                    <a:lstStyle/>
                    <a:p>
                      <a:pPr marL="0" marR="0">
                        <a:lnSpc>
                          <a:spcPct val="100000"/>
                        </a:lnSpc>
                        <a:spcBef>
                          <a:spcPts val="0"/>
                        </a:spcBef>
                        <a:spcAft>
                          <a:spcPts val="0"/>
                        </a:spcAft>
                      </a:pPr>
                      <a:r>
                        <a:rPr lang="en-US" sz="2000" b="0">
                          <a:effectLst/>
                        </a:rPr>
                        <a:t>Jakarta Mail</a:t>
                      </a:r>
                      <a:endParaRPr lang="en-US" sz="20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2000" b="0" dirty="0">
                          <a:effectLst/>
                        </a:rPr>
                        <a:t> </a:t>
                      </a:r>
                      <a:endParaRPr lang="en-US" sz="20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781722829"/>
                  </a:ext>
                </a:extLst>
              </a:tr>
            </a:tbl>
          </a:graphicData>
        </a:graphic>
      </p:graphicFrame>
      <p:sp>
        <p:nvSpPr>
          <p:cNvPr id="9" name="TextBox 8">
            <a:extLst>
              <a:ext uri="{FF2B5EF4-FFF2-40B4-BE49-F238E27FC236}">
                <a16:creationId xmlns:a16="http://schemas.microsoft.com/office/drawing/2014/main" xmlns="" id="{F1512C1B-EBC3-85AF-A472-06752B413C99}"/>
              </a:ext>
            </a:extLst>
          </p:cNvPr>
          <p:cNvSpPr txBox="1"/>
          <p:nvPr/>
        </p:nvSpPr>
        <p:spPr>
          <a:xfrm>
            <a:off x="1762159" y="5935177"/>
            <a:ext cx="8634430" cy="369332"/>
          </a:xfrm>
          <a:prstGeom prst="rect">
            <a:avLst/>
          </a:prstGeom>
          <a:noFill/>
        </p:spPr>
        <p:txBody>
          <a:bodyPr wrap="square">
            <a:spAutoFit/>
          </a:bodyPr>
          <a:lstStyle/>
          <a:p>
            <a:r>
              <a:rPr lang="en-US" b="1" dirty="0"/>
              <a:t>Read more:</a:t>
            </a:r>
            <a:r>
              <a:rPr lang="en-US" dirty="0"/>
              <a:t> </a:t>
            </a:r>
            <a:r>
              <a:rPr lang="en-US" dirty="0">
                <a:hlinkClick r:id="rId2"/>
              </a:rPr>
              <a:t>https://eclipse-ee4j.github.io/jakartaee-tutorial/</a:t>
            </a:r>
            <a:r>
              <a:rPr lang="en-US" dirty="0"/>
              <a:t>  </a:t>
            </a:r>
          </a:p>
        </p:txBody>
      </p:sp>
    </p:spTree>
    <p:extLst>
      <p:ext uri="{BB962C8B-B14F-4D97-AF65-F5344CB8AC3E}">
        <p14:creationId xmlns:p14="http://schemas.microsoft.com/office/powerpoint/2010/main" val="3293781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45B41F-3864-09EA-FFC5-40B0F93C048F}"/>
              </a:ext>
            </a:extLst>
          </p:cNvPr>
          <p:cNvSpPr>
            <a:spLocks noGrp="1"/>
          </p:cNvSpPr>
          <p:nvPr>
            <p:ph type="title"/>
          </p:nvPr>
        </p:nvSpPr>
        <p:spPr/>
        <p:txBody>
          <a:bodyPr>
            <a:normAutofit fontScale="90000"/>
          </a:bodyPr>
          <a:lstStyle/>
          <a:p>
            <a:r>
              <a:rPr lang="it-IT" dirty="0"/>
              <a:t>Jakarta EE API Interoperability</a:t>
            </a:r>
            <a:endParaRPr lang="en-US" dirty="0"/>
          </a:p>
        </p:txBody>
      </p:sp>
      <p:sp>
        <p:nvSpPr>
          <p:cNvPr id="4" name="Slide Number Placeholder 3">
            <a:extLst>
              <a:ext uri="{FF2B5EF4-FFF2-40B4-BE49-F238E27FC236}">
                <a16:creationId xmlns:a16="http://schemas.microsoft.com/office/drawing/2014/main" xmlns="" id="{1CA71EA0-E8AE-44D8-D1DC-140670F1A29A}"/>
              </a:ext>
            </a:extLst>
          </p:cNvPr>
          <p:cNvSpPr>
            <a:spLocks noGrp="1"/>
          </p:cNvSpPr>
          <p:nvPr>
            <p:ph type="sldNum" sz="quarter" idx="14"/>
          </p:nvPr>
        </p:nvSpPr>
        <p:spPr/>
        <p:txBody>
          <a:bodyPr/>
          <a:lstStyle/>
          <a:p>
            <a:fld id="{3DD97BEB-BAEF-0344-9D5C-EC73E478698A}" type="slidenum">
              <a:rPr lang="en-US" smtClean="0"/>
              <a:pPr/>
              <a:t>15</a:t>
            </a:fld>
            <a:endParaRPr lang="en-US"/>
          </a:p>
        </p:txBody>
      </p:sp>
      <p:pic>
        <p:nvPicPr>
          <p:cNvPr id="7" name="Picture 6" descr="A diagram of a computer server&#10;&#10;Description automatically generated">
            <a:extLst>
              <a:ext uri="{FF2B5EF4-FFF2-40B4-BE49-F238E27FC236}">
                <a16:creationId xmlns:a16="http://schemas.microsoft.com/office/drawing/2014/main" xmlns="" id="{3A6D9394-BB03-CEA2-616A-AD747A9003FB}"/>
              </a:ext>
            </a:extLst>
          </p:cNvPr>
          <p:cNvPicPr>
            <a:picLocks noChangeAspect="1"/>
          </p:cNvPicPr>
          <p:nvPr/>
        </p:nvPicPr>
        <p:blipFill>
          <a:blip r:embed="rId2"/>
          <a:stretch>
            <a:fillRect/>
          </a:stretch>
        </p:blipFill>
        <p:spPr>
          <a:xfrm>
            <a:off x="2569742" y="929276"/>
            <a:ext cx="6443194" cy="5359366"/>
          </a:xfrm>
          <a:prstGeom prst="rect">
            <a:avLst/>
          </a:prstGeom>
        </p:spPr>
      </p:pic>
      <p:sp>
        <p:nvSpPr>
          <p:cNvPr id="9" name="TextBox 8">
            <a:extLst>
              <a:ext uri="{FF2B5EF4-FFF2-40B4-BE49-F238E27FC236}">
                <a16:creationId xmlns:a16="http://schemas.microsoft.com/office/drawing/2014/main" xmlns="" id="{417FED33-0435-72DB-3D4C-BCDCDCC0219E}"/>
              </a:ext>
            </a:extLst>
          </p:cNvPr>
          <p:cNvSpPr txBox="1"/>
          <p:nvPr/>
        </p:nvSpPr>
        <p:spPr>
          <a:xfrm>
            <a:off x="5268935" y="6212176"/>
            <a:ext cx="4613148" cy="369332"/>
          </a:xfrm>
          <a:prstGeom prst="rect">
            <a:avLst/>
          </a:prstGeom>
          <a:noFill/>
        </p:spPr>
        <p:txBody>
          <a:bodyPr wrap="square">
            <a:spAutoFit/>
          </a:bodyPr>
          <a:lstStyle/>
          <a:p>
            <a:r>
              <a:rPr lang="en-US" dirty="0"/>
              <a:t>Figure 2. Jakarta EE Interoperability</a:t>
            </a:r>
          </a:p>
        </p:txBody>
      </p:sp>
    </p:spTree>
    <p:extLst>
      <p:ext uri="{BB962C8B-B14F-4D97-AF65-F5344CB8AC3E}">
        <p14:creationId xmlns:p14="http://schemas.microsoft.com/office/powerpoint/2010/main" val="25193341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D89CB7-1C30-DDAA-2CB0-1B8C85429514}"/>
              </a:ext>
            </a:extLst>
          </p:cNvPr>
          <p:cNvSpPr>
            <a:spLocks noGrp="1"/>
          </p:cNvSpPr>
          <p:nvPr>
            <p:ph type="title"/>
          </p:nvPr>
        </p:nvSpPr>
        <p:spPr/>
        <p:txBody>
          <a:bodyPr>
            <a:normAutofit fontScale="90000"/>
          </a:bodyPr>
          <a:lstStyle/>
          <a:p>
            <a:r>
              <a:rPr lang="en-US" dirty="0"/>
              <a:t>Architecture</a:t>
            </a:r>
          </a:p>
        </p:txBody>
      </p:sp>
      <p:sp>
        <p:nvSpPr>
          <p:cNvPr id="4" name="Slide Number Placeholder 3">
            <a:extLst>
              <a:ext uri="{FF2B5EF4-FFF2-40B4-BE49-F238E27FC236}">
                <a16:creationId xmlns:a16="http://schemas.microsoft.com/office/drawing/2014/main" xmlns="" id="{D691E492-D1DE-0423-0609-E617372EAF29}"/>
              </a:ext>
            </a:extLst>
          </p:cNvPr>
          <p:cNvSpPr>
            <a:spLocks noGrp="1"/>
          </p:cNvSpPr>
          <p:nvPr>
            <p:ph type="sldNum" sz="quarter" idx="14"/>
          </p:nvPr>
        </p:nvSpPr>
        <p:spPr/>
        <p:txBody>
          <a:bodyPr/>
          <a:lstStyle/>
          <a:p>
            <a:fld id="{3DD97BEB-BAEF-0344-9D5C-EC73E478698A}" type="slidenum">
              <a:rPr lang="en-US" smtClean="0"/>
              <a:pPr/>
              <a:t>16</a:t>
            </a:fld>
            <a:endParaRPr lang="en-US"/>
          </a:p>
        </p:txBody>
      </p:sp>
      <p:pic>
        <p:nvPicPr>
          <p:cNvPr id="13" name="Picture 12" descr="A diagram of a software flow&#10;&#10;Description automatically generated">
            <a:extLst>
              <a:ext uri="{FF2B5EF4-FFF2-40B4-BE49-F238E27FC236}">
                <a16:creationId xmlns:a16="http://schemas.microsoft.com/office/drawing/2014/main" xmlns="" id="{94011B85-4AB9-6A59-2AB3-5028DB14530B}"/>
              </a:ext>
            </a:extLst>
          </p:cNvPr>
          <p:cNvPicPr>
            <a:picLocks noChangeAspect="1"/>
          </p:cNvPicPr>
          <p:nvPr/>
        </p:nvPicPr>
        <p:blipFill>
          <a:blip r:embed="rId2"/>
          <a:stretch>
            <a:fillRect/>
          </a:stretch>
        </p:blipFill>
        <p:spPr>
          <a:xfrm>
            <a:off x="4309283" y="47331"/>
            <a:ext cx="6358717" cy="6787023"/>
          </a:xfrm>
          <a:prstGeom prst="rect">
            <a:avLst/>
          </a:prstGeom>
        </p:spPr>
      </p:pic>
      <p:sp>
        <p:nvSpPr>
          <p:cNvPr id="11" name="TextBox 10">
            <a:extLst>
              <a:ext uri="{FF2B5EF4-FFF2-40B4-BE49-F238E27FC236}">
                <a16:creationId xmlns:a16="http://schemas.microsoft.com/office/drawing/2014/main" xmlns="" id="{6169E15B-6B26-36E0-9DB9-43C58EE6DCBE}"/>
              </a:ext>
            </a:extLst>
          </p:cNvPr>
          <p:cNvSpPr txBox="1"/>
          <p:nvPr/>
        </p:nvSpPr>
        <p:spPr>
          <a:xfrm>
            <a:off x="0" y="5726664"/>
            <a:ext cx="4455622" cy="646331"/>
          </a:xfrm>
          <a:prstGeom prst="rect">
            <a:avLst/>
          </a:prstGeom>
          <a:noFill/>
        </p:spPr>
        <p:txBody>
          <a:bodyPr wrap="square">
            <a:spAutoFit/>
          </a:bodyPr>
          <a:lstStyle/>
          <a:p>
            <a:r>
              <a:rPr lang="en-US" dirty="0">
                <a:hlinkClick r:id="rId3"/>
              </a:rPr>
              <a:t>https://jakarta.ee/specifications/platform/10/jakarta-platform-spec-10.0</a:t>
            </a:r>
            <a:r>
              <a:rPr lang="en-US" dirty="0"/>
              <a:t> </a:t>
            </a:r>
          </a:p>
        </p:txBody>
      </p:sp>
      <p:sp>
        <p:nvSpPr>
          <p:cNvPr id="15" name="TextBox 14">
            <a:extLst>
              <a:ext uri="{FF2B5EF4-FFF2-40B4-BE49-F238E27FC236}">
                <a16:creationId xmlns:a16="http://schemas.microsoft.com/office/drawing/2014/main" xmlns="" id="{69642219-D89E-F0DD-0547-7FC607D9A8BE}"/>
              </a:ext>
            </a:extLst>
          </p:cNvPr>
          <p:cNvSpPr txBox="1"/>
          <p:nvPr/>
        </p:nvSpPr>
        <p:spPr>
          <a:xfrm>
            <a:off x="553385" y="2024007"/>
            <a:ext cx="3755898" cy="369332"/>
          </a:xfrm>
          <a:prstGeom prst="rect">
            <a:avLst/>
          </a:prstGeom>
          <a:noFill/>
        </p:spPr>
        <p:txBody>
          <a:bodyPr wrap="square">
            <a:spAutoFit/>
          </a:bodyPr>
          <a:lstStyle/>
          <a:p>
            <a:r>
              <a:rPr lang="en-US" dirty="0"/>
              <a:t>Fig1. Jakarta EE Architecture Diagram</a:t>
            </a:r>
          </a:p>
        </p:txBody>
      </p:sp>
    </p:spTree>
    <p:extLst>
      <p:ext uri="{BB962C8B-B14F-4D97-AF65-F5344CB8AC3E}">
        <p14:creationId xmlns:p14="http://schemas.microsoft.com/office/powerpoint/2010/main" val="2542590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Content</a:t>
            </a:r>
            <a:endParaRPr lang="en-US" dirty="0"/>
          </a:p>
        </p:txBody>
      </p:sp>
      <p:sp>
        <p:nvSpPr>
          <p:cNvPr id="3" name="Content Placeholder 2"/>
          <p:cNvSpPr>
            <a:spLocks noGrp="1"/>
          </p:cNvSpPr>
          <p:nvPr>
            <p:ph idx="1"/>
          </p:nvPr>
        </p:nvSpPr>
        <p:spPr/>
        <p:txBody>
          <a:bodyPr/>
          <a:lstStyle/>
          <a:p>
            <a:r>
              <a:rPr lang="en-US" dirty="0" smtClean="0"/>
              <a:t>1.1. Jakarta EE Architecture</a:t>
            </a:r>
            <a:endParaRPr lang="en-US" dirty="0"/>
          </a:p>
          <a:p>
            <a:r>
              <a:rPr lang="en-US" dirty="0"/>
              <a:t>1.2. Jakarta EE </a:t>
            </a:r>
            <a:r>
              <a:rPr lang="en-US" dirty="0" smtClean="0"/>
              <a:t> Containers</a:t>
            </a:r>
            <a:endParaRPr lang="en-US" dirty="0"/>
          </a:p>
          <a:p>
            <a:r>
              <a:rPr lang="en-US" dirty="0"/>
              <a:t> 1.3. Jakarta EE </a:t>
            </a:r>
            <a:r>
              <a:rPr lang="en-US" dirty="0" smtClean="0"/>
              <a:t> APIs</a:t>
            </a:r>
            <a:endParaRPr lang="en-US" dirty="0"/>
          </a:p>
        </p:txBody>
      </p:sp>
      <p:sp>
        <p:nvSpPr>
          <p:cNvPr id="5" name="Footer Placeholder 4"/>
          <p:cNvSpPr>
            <a:spLocks noGrp="1"/>
          </p:cNvSpPr>
          <p:nvPr>
            <p:ph type="ftr" sz="quarter" idx="11"/>
          </p:nvPr>
        </p:nvSpPr>
        <p:spPr/>
        <p:txBody>
          <a:bodyPr/>
          <a:lstStyle/>
          <a:p>
            <a:r>
              <a:rPr lang="en-US" smtClean="0"/>
              <a:t>JAKARTA EE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201489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54D6C7-1BD9-914A-D299-116E4EE83CF4}"/>
              </a:ext>
            </a:extLst>
          </p:cNvPr>
          <p:cNvSpPr>
            <a:spLocks noGrp="1"/>
          </p:cNvSpPr>
          <p:nvPr>
            <p:ph type="title"/>
          </p:nvPr>
        </p:nvSpPr>
        <p:spPr/>
        <p:txBody>
          <a:bodyPr>
            <a:normAutofit fontScale="90000"/>
          </a:bodyPr>
          <a:lstStyle/>
          <a:p>
            <a:r>
              <a:rPr lang="en-US" dirty="0"/>
              <a:t>History</a:t>
            </a:r>
          </a:p>
        </p:txBody>
      </p:sp>
      <p:sp>
        <p:nvSpPr>
          <p:cNvPr id="4" name="Slide Number Placeholder 3">
            <a:extLst>
              <a:ext uri="{FF2B5EF4-FFF2-40B4-BE49-F238E27FC236}">
                <a16:creationId xmlns="" xmlns:a16="http://schemas.microsoft.com/office/drawing/2014/main" id="{30FE4BA6-9ECC-C6D3-1A26-1CB702232637}"/>
              </a:ext>
            </a:extLst>
          </p:cNvPr>
          <p:cNvSpPr>
            <a:spLocks noGrp="1"/>
          </p:cNvSpPr>
          <p:nvPr>
            <p:ph type="sldNum" sz="quarter" idx="14"/>
          </p:nvPr>
        </p:nvSpPr>
        <p:spPr/>
        <p:txBody>
          <a:bodyPr/>
          <a:lstStyle/>
          <a:p>
            <a:fld id="{3DD97BEB-BAEF-0344-9D5C-EC73E478698A}" type="slidenum">
              <a:rPr lang="en-US" smtClean="0"/>
              <a:pPr/>
              <a:t>3</a:t>
            </a:fld>
            <a:endParaRPr lang="en-US"/>
          </a:p>
        </p:txBody>
      </p:sp>
      <p:pic>
        <p:nvPicPr>
          <p:cNvPr id="7" name="Picture 6">
            <a:extLst>
              <a:ext uri="{FF2B5EF4-FFF2-40B4-BE49-F238E27FC236}">
                <a16:creationId xmlns="" xmlns:a16="http://schemas.microsoft.com/office/drawing/2014/main" id="{D435A317-E637-18BE-88EC-5B8FC9A6E868}"/>
              </a:ext>
            </a:extLst>
          </p:cNvPr>
          <p:cNvPicPr>
            <a:picLocks noChangeAspect="1"/>
          </p:cNvPicPr>
          <p:nvPr/>
        </p:nvPicPr>
        <p:blipFill>
          <a:blip r:embed="rId3"/>
          <a:stretch>
            <a:fillRect/>
          </a:stretch>
        </p:blipFill>
        <p:spPr>
          <a:xfrm>
            <a:off x="2412492" y="868756"/>
            <a:ext cx="7587996" cy="5659025"/>
          </a:xfrm>
          <a:prstGeom prst="rect">
            <a:avLst/>
          </a:prstGeom>
        </p:spPr>
      </p:pic>
    </p:spTree>
    <p:extLst>
      <p:ext uri="{BB962C8B-B14F-4D97-AF65-F5344CB8AC3E}">
        <p14:creationId xmlns:p14="http://schemas.microsoft.com/office/powerpoint/2010/main" val="2391588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DE1AF5-D2AD-E65D-6A00-F4B64635BCEE}"/>
              </a:ext>
            </a:extLst>
          </p:cNvPr>
          <p:cNvSpPr>
            <a:spLocks noGrp="1"/>
          </p:cNvSpPr>
          <p:nvPr>
            <p:ph type="title"/>
          </p:nvPr>
        </p:nvSpPr>
        <p:spPr/>
        <p:txBody>
          <a:bodyPr>
            <a:normAutofit fontScale="90000"/>
          </a:bodyPr>
          <a:lstStyle/>
          <a:p>
            <a:r>
              <a:rPr lang="en-US" dirty="0" smtClean="0"/>
              <a:t>Jakarta EE </a:t>
            </a:r>
            <a:r>
              <a:rPr lang="en-US" dirty="0"/>
              <a:t>Architecture</a:t>
            </a:r>
          </a:p>
        </p:txBody>
      </p:sp>
      <p:sp>
        <p:nvSpPr>
          <p:cNvPr id="4" name="Slide Number Placeholder 3">
            <a:extLst>
              <a:ext uri="{FF2B5EF4-FFF2-40B4-BE49-F238E27FC236}">
                <a16:creationId xmlns="" xmlns:a16="http://schemas.microsoft.com/office/drawing/2014/main" id="{BA7585E8-B313-7158-014A-2FC9008D8375}"/>
              </a:ext>
            </a:extLst>
          </p:cNvPr>
          <p:cNvSpPr>
            <a:spLocks noGrp="1"/>
          </p:cNvSpPr>
          <p:nvPr>
            <p:ph type="sldNum" sz="quarter" idx="14"/>
          </p:nvPr>
        </p:nvSpPr>
        <p:spPr/>
        <p:txBody>
          <a:bodyPr/>
          <a:lstStyle/>
          <a:p>
            <a:fld id="{3DD97BEB-BAEF-0344-9D5C-EC73E478698A}" type="slidenum">
              <a:rPr lang="en-US" smtClean="0"/>
              <a:pPr/>
              <a:t>4</a:t>
            </a:fld>
            <a:endParaRPr lang="en-US"/>
          </a:p>
        </p:txBody>
      </p:sp>
      <p:sp>
        <p:nvSpPr>
          <p:cNvPr id="5" name="Text Placeholder 4">
            <a:extLst>
              <a:ext uri="{FF2B5EF4-FFF2-40B4-BE49-F238E27FC236}">
                <a16:creationId xmlns="" xmlns:a16="http://schemas.microsoft.com/office/drawing/2014/main" id="{36737E9B-EC83-7A1D-09E9-6415815E6ED6}"/>
              </a:ext>
            </a:extLst>
          </p:cNvPr>
          <p:cNvSpPr>
            <a:spLocks noGrp="1"/>
          </p:cNvSpPr>
          <p:nvPr>
            <p:ph type="body" sz="quarter" idx="15"/>
          </p:nvPr>
        </p:nvSpPr>
        <p:spPr/>
        <p:txBody>
          <a:bodyPr>
            <a:normAutofit fontScale="85000" lnSpcReduction="20000"/>
          </a:bodyPr>
          <a:lstStyle/>
          <a:p>
            <a:r>
              <a:rPr lang="en-US" dirty="0"/>
              <a:t>Distributed Multitiered Applications</a:t>
            </a:r>
          </a:p>
        </p:txBody>
      </p:sp>
      <p:sp>
        <p:nvSpPr>
          <p:cNvPr id="7" name="AutoShape 4" descr="Diagram of multitiered application structure, including client tier, web tier, business tier, and EIS tier.">
            <a:extLst>
              <a:ext uri="{FF2B5EF4-FFF2-40B4-BE49-F238E27FC236}">
                <a16:creationId xmlns="" xmlns:a16="http://schemas.microsoft.com/office/drawing/2014/main" id="{CB4C5CAE-7F6E-DB35-F6BF-6D70335D8436}"/>
              </a:ext>
            </a:extLst>
          </p:cNvPr>
          <p:cNvSpPr>
            <a:spLocks noGrp="1" noChangeAspect="1" noChangeArrowheads="1"/>
          </p:cNvSpPr>
          <p:nvPr>
            <p:ph type="body" sz="quarter" idx="13"/>
          </p:nvPr>
        </p:nvSpPr>
        <p:spPr bwMode="auto">
          <a:xfrm>
            <a:off x="1640378" y="1363288"/>
            <a:ext cx="4034999" cy="511877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normAutofit fontScale="70000" lnSpcReduction="20000"/>
          </a:bodyPr>
          <a:lstStyle/>
          <a:p>
            <a:r>
              <a:rPr lang="en-US" dirty="0"/>
              <a:t>The Jakarta EE application parts:</a:t>
            </a:r>
          </a:p>
          <a:p>
            <a:pPr lvl="1"/>
            <a:r>
              <a:rPr lang="en-US" dirty="0"/>
              <a:t>Client-tier components run on the client machine.</a:t>
            </a:r>
          </a:p>
          <a:p>
            <a:pPr lvl="1"/>
            <a:r>
              <a:rPr lang="en-US" dirty="0"/>
              <a:t>Web-tier components run on the Jakarta EE server.</a:t>
            </a:r>
          </a:p>
          <a:p>
            <a:pPr lvl="1"/>
            <a:r>
              <a:rPr lang="en-US" dirty="0"/>
              <a:t>Business-tier components run on the Jakarta EE server.</a:t>
            </a:r>
          </a:p>
          <a:p>
            <a:pPr lvl="1"/>
            <a:r>
              <a:rPr lang="en-US" dirty="0"/>
              <a:t>Enterprise information system (EIS)-tier software runs on the EIS server.</a:t>
            </a:r>
          </a:p>
          <a:p>
            <a:r>
              <a:rPr lang="en-US" dirty="0"/>
              <a:t>Although a Jakarta EE application can consist of all tiers , Jakarta EE multitiered applications are generally considered to be three-tiered applications because they are distributed over three locations: client machines, the Jakarta EE server machine, and the database or legacy machines at the back end. </a:t>
            </a:r>
          </a:p>
        </p:txBody>
      </p:sp>
      <p:sp>
        <p:nvSpPr>
          <p:cNvPr id="12" name="TextBox 11">
            <a:extLst>
              <a:ext uri="{FF2B5EF4-FFF2-40B4-BE49-F238E27FC236}">
                <a16:creationId xmlns="" xmlns:a16="http://schemas.microsoft.com/office/drawing/2014/main" id="{B1D9B96B-721A-C0CE-A8C0-03417F7AED78}"/>
              </a:ext>
            </a:extLst>
          </p:cNvPr>
          <p:cNvSpPr txBox="1"/>
          <p:nvPr/>
        </p:nvSpPr>
        <p:spPr>
          <a:xfrm>
            <a:off x="6054852" y="5685400"/>
            <a:ext cx="4613148" cy="369332"/>
          </a:xfrm>
          <a:prstGeom prst="rect">
            <a:avLst/>
          </a:prstGeom>
          <a:noFill/>
        </p:spPr>
        <p:txBody>
          <a:bodyPr wrap="square">
            <a:spAutoFit/>
          </a:bodyPr>
          <a:lstStyle/>
          <a:p>
            <a:r>
              <a:rPr lang="en-US" dirty="0"/>
              <a:t>Figure 1-1 Multitiered Applications</a:t>
            </a:r>
          </a:p>
        </p:txBody>
      </p:sp>
      <p:pic>
        <p:nvPicPr>
          <p:cNvPr id="13" name="Picture 12">
            <a:extLst>
              <a:ext uri="{FF2B5EF4-FFF2-40B4-BE49-F238E27FC236}">
                <a16:creationId xmlns="" xmlns:a16="http://schemas.microsoft.com/office/drawing/2014/main" id="{B50E2603-643D-160E-7B5C-D0F32CB4E09E}"/>
              </a:ext>
            </a:extLst>
          </p:cNvPr>
          <p:cNvPicPr>
            <a:picLocks noChangeAspect="1"/>
          </p:cNvPicPr>
          <p:nvPr/>
        </p:nvPicPr>
        <p:blipFill>
          <a:blip r:embed="rId3"/>
          <a:stretch>
            <a:fillRect/>
          </a:stretch>
        </p:blipFill>
        <p:spPr>
          <a:xfrm>
            <a:off x="5855799" y="1410793"/>
            <a:ext cx="4695825" cy="4162425"/>
          </a:xfrm>
          <a:prstGeom prst="rect">
            <a:avLst/>
          </a:prstGeom>
        </p:spPr>
      </p:pic>
    </p:spTree>
    <p:extLst>
      <p:ext uri="{BB962C8B-B14F-4D97-AF65-F5344CB8AC3E}">
        <p14:creationId xmlns:p14="http://schemas.microsoft.com/office/powerpoint/2010/main" val="619997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A4CE66D-7C54-B13D-3A98-A01B4758EA6F}"/>
              </a:ext>
            </a:extLst>
          </p:cNvPr>
          <p:cNvSpPr>
            <a:spLocks noGrp="1"/>
          </p:cNvSpPr>
          <p:nvPr>
            <p:ph type="title"/>
          </p:nvPr>
        </p:nvSpPr>
        <p:spPr/>
        <p:txBody>
          <a:bodyPr>
            <a:normAutofit fontScale="90000"/>
          </a:bodyPr>
          <a:lstStyle/>
          <a:p>
            <a:r>
              <a:rPr lang="en-US" dirty="0" smtClean="0"/>
              <a:t>Jakarta EE </a:t>
            </a:r>
            <a:r>
              <a:rPr lang="en-US" dirty="0"/>
              <a:t>Architecture</a:t>
            </a:r>
          </a:p>
        </p:txBody>
      </p:sp>
      <p:sp>
        <p:nvSpPr>
          <p:cNvPr id="4" name="Slide Number Placeholder 3">
            <a:extLst>
              <a:ext uri="{FF2B5EF4-FFF2-40B4-BE49-F238E27FC236}">
                <a16:creationId xmlns="" xmlns:a16="http://schemas.microsoft.com/office/drawing/2014/main" id="{2332E2E1-F0FA-2F64-621D-AEB089E6A324}"/>
              </a:ext>
            </a:extLst>
          </p:cNvPr>
          <p:cNvSpPr>
            <a:spLocks noGrp="1"/>
          </p:cNvSpPr>
          <p:nvPr>
            <p:ph type="sldNum" sz="quarter" idx="14"/>
          </p:nvPr>
        </p:nvSpPr>
        <p:spPr/>
        <p:txBody>
          <a:bodyPr/>
          <a:lstStyle/>
          <a:p>
            <a:fld id="{3DD97BEB-BAEF-0344-9D5C-EC73E478698A}" type="slidenum">
              <a:rPr lang="en-US" smtClean="0"/>
              <a:pPr/>
              <a:t>5</a:t>
            </a:fld>
            <a:endParaRPr lang="en-US"/>
          </a:p>
        </p:txBody>
      </p:sp>
      <p:sp>
        <p:nvSpPr>
          <p:cNvPr id="5" name="Text Placeholder 4">
            <a:extLst>
              <a:ext uri="{FF2B5EF4-FFF2-40B4-BE49-F238E27FC236}">
                <a16:creationId xmlns="" xmlns:a16="http://schemas.microsoft.com/office/drawing/2014/main" id="{7DF6BE69-569E-71B2-1AD6-0853AE67C909}"/>
              </a:ext>
            </a:extLst>
          </p:cNvPr>
          <p:cNvSpPr>
            <a:spLocks noGrp="1"/>
          </p:cNvSpPr>
          <p:nvPr>
            <p:ph type="body" sz="quarter" idx="15"/>
          </p:nvPr>
        </p:nvSpPr>
        <p:spPr/>
        <p:txBody>
          <a:bodyPr>
            <a:normAutofit fontScale="85000" lnSpcReduction="20000"/>
          </a:bodyPr>
          <a:lstStyle/>
          <a:p>
            <a:r>
              <a:rPr lang="en-US" dirty="0"/>
              <a:t>Jakarta EE Server Communications</a:t>
            </a:r>
          </a:p>
        </p:txBody>
      </p:sp>
      <p:pic>
        <p:nvPicPr>
          <p:cNvPr id="7" name="Picture 6">
            <a:extLst>
              <a:ext uri="{FF2B5EF4-FFF2-40B4-BE49-F238E27FC236}">
                <a16:creationId xmlns="" xmlns:a16="http://schemas.microsoft.com/office/drawing/2014/main" id="{88A4D3AC-CF63-DC0F-C9EC-649F8F6971E1}"/>
              </a:ext>
            </a:extLst>
          </p:cNvPr>
          <p:cNvPicPr>
            <a:picLocks noChangeAspect="1"/>
          </p:cNvPicPr>
          <p:nvPr/>
        </p:nvPicPr>
        <p:blipFill>
          <a:blip r:embed="rId3"/>
          <a:stretch>
            <a:fillRect/>
          </a:stretch>
        </p:blipFill>
        <p:spPr>
          <a:xfrm>
            <a:off x="5509890" y="3106519"/>
            <a:ext cx="5381625" cy="3190875"/>
          </a:xfrm>
          <a:prstGeom prst="rect">
            <a:avLst/>
          </a:prstGeom>
        </p:spPr>
      </p:pic>
      <p:sp>
        <p:nvSpPr>
          <p:cNvPr id="9" name="TextBox 8">
            <a:extLst>
              <a:ext uri="{FF2B5EF4-FFF2-40B4-BE49-F238E27FC236}">
                <a16:creationId xmlns="" xmlns:a16="http://schemas.microsoft.com/office/drawing/2014/main" id="{FC33B0C7-9F7C-CE04-B600-A746E9BC845A}"/>
              </a:ext>
            </a:extLst>
          </p:cNvPr>
          <p:cNvSpPr txBox="1"/>
          <p:nvPr/>
        </p:nvSpPr>
        <p:spPr>
          <a:xfrm>
            <a:off x="3643139" y="6112728"/>
            <a:ext cx="4613148" cy="369332"/>
          </a:xfrm>
          <a:prstGeom prst="rect">
            <a:avLst/>
          </a:prstGeom>
          <a:noFill/>
        </p:spPr>
        <p:txBody>
          <a:bodyPr wrap="square">
            <a:spAutoFit/>
          </a:bodyPr>
          <a:lstStyle/>
          <a:p>
            <a:r>
              <a:rPr lang="en-US" dirty="0"/>
              <a:t>Figure 1-2 Server Communication</a:t>
            </a:r>
          </a:p>
        </p:txBody>
      </p:sp>
      <p:sp>
        <p:nvSpPr>
          <p:cNvPr id="10" name="Text Placeholder 2">
            <a:extLst>
              <a:ext uri="{FF2B5EF4-FFF2-40B4-BE49-F238E27FC236}">
                <a16:creationId xmlns="" xmlns:a16="http://schemas.microsoft.com/office/drawing/2014/main" id="{3DB8DCAF-0297-86BE-A13B-093AD76BC319}"/>
              </a:ext>
            </a:extLst>
          </p:cNvPr>
          <p:cNvSpPr>
            <a:spLocks noGrp="1"/>
          </p:cNvSpPr>
          <p:nvPr>
            <p:ph type="body" sz="quarter" idx="13"/>
          </p:nvPr>
        </p:nvSpPr>
        <p:spPr>
          <a:xfrm>
            <a:off x="1640378" y="1363288"/>
            <a:ext cx="8877993" cy="2065713"/>
          </a:xfrm>
        </p:spPr>
        <p:txBody>
          <a:bodyPr/>
          <a:lstStyle/>
          <a:p>
            <a:r>
              <a:rPr lang="en-US" dirty="0"/>
              <a:t>The various elements that can make up the client tier. </a:t>
            </a:r>
          </a:p>
          <a:p>
            <a:r>
              <a:rPr lang="en-US" dirty="0"/>
              <a:t>The client communicates with the business tier running on the Jakarta EE server either directly or, as in the case of a client running in a browser, by going through web pages or servlets running in the web tier.</a:t>
            </a:r>
          </a:p>
        </p:txBody>
      </p:sp>
    </p:spTree>
    <p:extLst>
      <p:ext uri="{BB962C8B-B14F-4D97-AF65-F5344CB8AC3E}">
        <p14:creationId xmlns:p14="http://schemas.microsoft.com/office/powerpoint/2010/main" val="362350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9BAC72-17A3-5F49-679C-98417AFBEC46}"/>
              </a:ext>
            </a:extLst>
          </p:cNvPr>
          <p:cNvSpPr>
            <a:spLocks noGrp="1"/>
          </p:cNvSpPr>
          <p:nvPr>
            <p:ph type="title"/>
          </p:nvPr>
        </p:nvSpPr>
        <p:spPr/>
        <p:txBody>
          <a:bodyPr>
            <a:normAutofit fontScale="90000"/>
          </a:bodyPr>
          <a:lstStyle/>
          <a:p>
            <a:r>
              <a:rPr lang="en-US" dirty="0" smtClean="0"/>
              <a:t>Jakarta EE </a:t>
            </a:r>
            <a:r>
              <a:rPr lang="en-US" dirty="0"/>
              <a:t>Architecture</a:t>
            </a:r>
          </a:p>
        </p:txBody>
      </p:sp>
      <p:sp>
        <p:nvSpPr>
          <p:cNvPr id="4" name="Slide Number Placeholder 3">
            <a:extLst>
              <a:ext uri="{FF2B5EF4-FFF2-40B4-BE49-F238E27FC236}">
                <a16:creationId xmlns="" xmlns:a16="http://schemas.microsoft.com/office/drawing/2014/main" id="{6F9D1C63-EAAC-7C4C-AC6D-3AA322B69561}"/>
              </a:ext>
            </a:extLst>
          </p:cNvPr>
          <p:cNvSpPr>
            <a:spLocks noGrp="1"/>
          </p:cNvSpPr>
          <p:nvPr>
            <p:ph type="sldNum" sz="quarter" idx="14"/>
          </p:nvPr>
        </p:nvSpPr>
        <p:spPr/>
        <p:txBody>
          <a:bodyPr/>
          <a:lstStyle/>
          <a:p>
            <a:fld id="{3DD97BEB-BAEF-0344-9D5C-EC73E478698A}" type="slidenum">
              <a:rPr lang="en-US" smtClean="0"/>
              <a:pPr/>
              <a:t>6</a:t>
            </a:fld>
            <a:endParaRPr lang="en-US"/>
          </a:p>
        </p:txBody>
      </p:sp>
      <p:sp>
        <p:nvSpPr>
          <p:cNvPr id="5" name="Text Placeholder 4">
            <a:extLst>
              <a:ext uri="{FF2B5EF4-FFF2-40B4-BE49-F238E27FC236}">
                <a16:creationId xmlns="" xmlns:a16="http://schemas.microsoft.com/office/drawing/2014/main" id="{F468CA90-EE16-F027-DC42-AA566586EF77}"/>
              </a:ext>
            </a:extLst>
          </p:cNvPr>
          <p:cNvSpPr>
            <a:spLocks noGrp="1"/>
          </p:cNvSpPr>
          <p:nvPr>
            <p:ph type="body" sz="quarter" idx="15"/>
          </p:nvPr>
        </p:nvSpPr>
        <p:spPr/>
        <p:txBody>
          <a:bodyPr>
            <a:normAutofit fontScale="85000" lnSpcReduction="20000"/>
          </a:bodyPr>
          <a:lstStyle/>
          <a:p>
            <a:r>
              <a:rPr lang="en-US" dirty="0"/>
              <a:t>Web Components</a:t>
            </a:r>
          </a:p>
        </p:txBody>
      </p:sp>
      <p:pic>
        <p:nvPicPr>
          <p:cNvPr id="7" name="Picture 6">
            <a:extLst>
              <a:ext uri="{FF2B5EF4-FFF2-40B4-BE49-F238E27FC236}">
                <a16:creationId xmlns="" xmlns:a16="http://schemas.microsoft.com/office/drawing/2014/main" id="{3FA179C4-84BA-B999-6F14-13D5C95B687E}"/>
              </a:ext>
            </a:extLst>
          </p:cNvPr>
          <p:cNvPicPr>
            <a:picLocks noChangeAspect="1"/>
          </p:cNvPicPr>
          <p:nvPr/>
        </p:nvPicPr>
        <p:blipFill>
          <a:blip r:embed="rId2"/>
          <a:stretch>
            <a:fillRect/>
          </a:stretch>
        </p:blipFill>
        <p:spPr>
          <a:xfrm>
            <a:off x="4300538" y="1438275"/>
            <a:ext cx="5419725" cy="3981450"/>
          </a:xfrm>
          <a:prstGeom prst="rect">
            <a:avLst/>
          </a:prstGeom>
        </p:spPr>
      </p:pic>
      <p:sp>
        <p:nvSpPr>
          <p:cNvPr id="9" name="TextBox 8">
            <a:extLst>
              <a:ext uri="{FF2B5EF4-FFF2-40B4-BE49-F238E27FC236}">
                <a16:creationId xmlns="" xmlns:a16="http://schemas.microsoft.com/office/drawing/2014/main" id="{E53783C1-AB0F-1397-2951-A900AA7D9B9B}"/>
              </a:ext>
            </a:extLst>
          </p:cNvPr>
          <p:cNvSpPr txBox="1"/>
          <p:nvPr/>
        </p:nvSpPr>
        <p:spPr>
          <a:xfrm>
            <a:off x="4502657" y="5615208"/>
            <a:ext cx="4613148" cy="369332"/>
          </a:xfrm>
          <a:prstGeom prst="rect">
            <a:avLst/>
          </a:prstGeom>
          <a:noFill/>
        </p:spPr>
        <p:txBody>
          <a:bodyPr wrap="square">
            <a:spAutoFit/>
          </a:bodyPr>
          <a:lstStyle/>
          <a:p>
            <a:r>
              <a:rPr lang="en-US" dirty="0"/>
              <a:t>Figure 1-3 Web Tier and Jakarta EE Applications</a:t>
            </a:r>
          </a:p>
        </p:txBody>
      </p:sp>
    </p:spTree>
    <p:extLst>
      <p:ext uri="{BB962C8B-B14F-4D97-AF65-F5344CB8AC3E}">
        <p14:creationId xmlns:p14="http://schemas.microsoft.com/office/powerpoint/2010/main" val="825509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41C5245-AF19-0C15-0893-46DF407C4076}"/>
              </a:ext>
            </a:extLst>
          </p:cNvPr>
          <p:cNvSpPr>
            <a:spLocks noGrp="1"/>
          </p:cNvSpPr>
          <p:nvPr>
            <p:ph type="title"/>
          </p:nvPr>
        </p:nvSpPr>
        <p:spPr/>
        <p:txBody>
          <a:bodyPr>
            <a:normAutofit fontScale="90000"/>
          </a:bodyPr>
          <a:lstStyle/>
          <a:p>
            <a:r>
              <a:rPr lang="en-US" dirty="0" smtClean="0"/>
              <a:t>Jakarta EE </a:t>
            </a:r>
            <a:r>
              <a:rPr lang="en-US" dirty="0"/>
              <a:t>Architecture</a:t>
            </a:r>
          </a:p>
        </p:txBody>
      </p:sp>
      <p:sp>
        <p:nvSpPr>
          <p:cNvPr id="4" name="Slide Number Placeholder 3">
            <a:extLst>
              <a:ext uri="{FF2B5EF4-FFF2-40B4-BE49-F238E27FC236}">
                <a16:creationId xmlns="" xmlns:a16="http://schemas.microsoft.com/office/drawing/2014/main" id="{8AFEC82D-FBE1-EBB9-D235-E47D49278A1D}"/>
              </a:ext>
            </a:extLst>
          </p:cNvPr>
          <p:cNvSpPr>
            <a:spLocks noGrp="1"/>
          </p:cNvSpPr>
          <p:nvPr>
            <p:ph type="sldNum" sz="quarter" idx="14"/>
          </p:nvPr>
        </p:nvSpPr>
        <p:spPr/>
        <p:txBody>
          <a:bodyPr/>
          <a:lstStyle/>
          <a:p>
            <a:fld id="{3DD97BEB-BAEF-0344-9D5C-EC73E478698A}" type="slidenum">
              <a:rPr lang="en-US" smtClean="0"/>
              <a:pPr/>
              <a:t>7</a:t>
            </a:fld>
            <a:endParaRPr lang="en-US"/>
          </a:p>
        </p:txBody>
      </p:sp>
      <p:sp>
        <p:nvSpPr>
          <p:cNvPr id="5" name="Text Placeholder 4">
            <a:extLst>
              <a:ext uri="{FF2B5EF4-FFF2-40B4-BE49-F238E27FC236}">
                <a16:creationId xmlns="" xmlns:a16="http://schemas.microsoft.com/office/drawing/2014/main" id="{31CFFD6C-151D-2ACF-FC35-76054DF90B5C}"/>
              </a:ext>
            </a:extLst>
          </p:cNvPr>
          <p:cNvSpPr>
            <a:spLocks noGrp="1"/>
          </p:cNvSpPr>
          <p:nvPr>
            <p:ph type="body" sz="quarter" idx="15"/>
          </p:nvPr>
        </p:nvSpPr>
        <p:spPr/>
        <p:txBody>
          <a:bodyPr>
            <a:normAutofit fontScale="85000" lnSpcReduction="20000"/>
          </a:bodyPr>
          <a:lstStyle/>
          <a:p>
            <a:r>
              <a:rPr lang="en-US" dirty="0"/>
              <a:t>Business Components</a:t>
            </a:r>
          </a:p>
        </p:txBody>
      </p:sp>
      <p:pic>
        <p:nvPicPr>
          <p:cNvPr id="7" name="Picture 6">
            <a:extLst>
              <a:ext uri="{FF2B5EF4-FFF2-40B4-BE49-F238E27FC236}">
                <a16:creationId xmlns="" xmlns:a16="http://schemas.microsoft.com/office/drawing/2014/main" id="{C8EDD3FC-C868-987E-A6AD-35932943E6A9}"/>
              </a:ext>
            </a:extLst>
          </p:cNvPr>
          <p:cNvPicPr>
            <a:picLocks noChangeAspect="1"/>
          </p:cNvPicPr>
          <p:nvPr/>
        </p:nvPicPr>
        <p:blipFill>
          <a:blip r:embed="rId3"/>
          <a:stretch>
            <a:fillRect/>
          </a:stretch>
        </p:blipFill>
        <p:spPr>
          <a:xfrm>
            <a:off x="5098646" y="929276"/>
            <a:ext cx="5419725" cy="5486400"/>
          </a:xfrm>
          <a:prstGeom prst="rect">
            <a:avLst/>
          </a:prstGeom>
        </p:spPr>
      </p:pic>
      <p:sp>
        <p:nvSpPr>
          <p:cNvPr id="9" name="TextBox 8">
            <a:extLst>
              <a:ext uri="{FF2B5EF4-FFF2-40B4-BE49-F238E27FC236}">
                <a16:creationId xmlns="" xmlns:a16="http://schemas.microsoft.com/office/drawing/2014/main" id="{DB72D714-71CB-DC07-3C29-79B2486A5ECE}"/>
              </a:ext>
            </a:extLst>
          </p:cNvPr>
          <p:cNvSpPr txBox="1"/>
          <p:nvPr/>
        </p:nvSpPr>
        <p:spPr>
          <a:xfrm>
            <a:off x="1640378" y="5310047"/>
            <a:ext cx="4613148" cy="369332"/>
          </a:xfrm>
          <a:prstGeom prst="rect">
            <a:avLst/>
          </a:prstGeom>
          <a:noFill/>
        </p:spPr>
        <p:txBody>
          <a:bodyPr wrap="square">
            <a:spAutoFit/>
          </a:bodyPr>
          <a:lstStyle/>
          <a:p>
            <a:r>
              <a:rPr lang="en-US" dirty="0"/>
              <a:t>Figure 1-4 Business and EIS Tiers</a:t>
            </a:r>
          </a:p>
        </p:txBody>
      </p:sp>
    </p:spTree>
    <p:extLst>
      <p:ext uri="{BB962C8B-B14F-4D97-AF65-F5344CB8AC3E}">
        <p14:creationId xmlns:p14="http://schemas.microsoft.com/office/powerpoint/2010/main" val="1704140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4D60E3-AD7E-B4CC-141A-F7CB692DDBB7}"/>
              </a:ext>
            </a:extLst>
          </p:cNvPr>
          <p:cNvSpPr>
            <a:spLocks noGrp="1"/>
          </p:cNvSpPr>
          <p:nvPr>
            <p:ph type="title"/>
          </p:nvPr>
        </p:nvSpPr>
        <p:spPr/>
        <p:txBody>
          <a:bodyPr>
            <a:normAutofit fontScale="90000"/>
          </a:bodyPr>
          <a:lstStyle/>
          <a:p>
            <a:r>
              <a:rPr lang="en-US" dirty="0"/>
              <a:t>Jakarta EE Containers</a:t>
            </a:r>
          </a:p>
        </p:txBody>
      </p:sp>
      <p:sp>
        <p:nvSpPr>
          <p:cNvPr id="3" name="Text Placeholder 2">
            <a:extLst>
              <a:ext uri="{FF2B5EF4-FFF2-40B4-BE49-F238E27FC236}">
                <a16:creationId xmlns:a16="http://schemas.microsoft.com/office/drawing/2014/main" xmlns="" id="{4B680415-2572-1219-1240-BBD827DCA0B7}"/>
              </a:ext>
            </a:extLst>
          </p:cNvPr>
          <p:cNvSpPr>
            <a:spLocks noGrp="1"/>
          </p:cNvSpPr>
          <p:nvPr>
            <p:ph type="body" sz="quarter" idx="13"/>
          </p:nvPr>
        </p:nvSpPr>
        <p:spPr/>
        <p:txBody>
          <a:bodyPr>
            <a:normAutofit fontScale="85000" lnSpcReduction="10000"/>
          </a:bodyPr>
          <a:lstStyle/>
          <a:p>
            <a:r>
              <a:rPr lang="en-US" dirty="0"/>
              <a:t>Containers are the interface between a component and the low-level, platform-specific functionality that supports the component. Before it can be executed, a web, enterprise bean, or application client component must be assembled into a Jakarta EE module and deployed into its container.</a:t>
            </a:r>
          </a:p>
          <a:p>
            <a:r>
              <a:rPr lang="en-US" dirty="0"/>
              <a:t>The assembly process involves specifying container settings for each component in the Jakarta EE application and for the Jakarta EE application itself. Container settings customize the underlying support provided by the Jakarta EE server, including such services as security, transaction management, Java Naming and Directory Interface (JNDI) API lookups, and remote connectivity. Here are some of the highlights.</a:t>
            </a:r>
          </a:p>
          <a:p>
            <a:pPr lvl="1"/>
            <a:r>
              <a:rPr lang="en-US" dirty="0"/>
              <a:t>The Jakarta EE security model lets you configure a web component or enterprise bean so that system resources are accessed only by authorized users.</a:t>
            </a:r>
          </a:p>
          <a:p>
            <a:pPr lvl="1"/>
            <a:r>
              <a:rPr lang="en-US" dirty="0"/>
              <a:t>The Jakarta EE transaction model lets you specify relationships among methods that make up a single transaction so that all methods in one transaction are treated as a single unit.</a:t>
            </a:r>
          </a:p>
          <a:p>
            <a:pPr lvl="1"/>
            <a:r>
              <a:rPr lang="en-US" dirty="0"/>
              <a:t>JNDI lookup services provide a unified interface to multiple naming and directory services in the enterprise so that application components can access these services.</a:t>
            </a:r>
          </a:p>
          <a:p>
            <a:pPr lvl="1"/>
            <a:r>
              <a:rPr lang="en-US" dirty="0"/>
              <a:t>The Jakarta EE remote connectivity model manages low-level communications between clients and enterprise beans. After an enterprise bean is created, a client invokes methods on it as if it were in the same virtual machine.</a:t>
            </a:r>
          </a:p>
        </p:txBody>
      </p:sp>
      <p:sp>
        <p:nvSpPr>
          <p:cNvPr id="4" name="Slide Number Placeholder 3">
            <a:extLst>
              <a:ext uri="{FF2B5EF4-FFF2-40B4-BE49-F238E27FC236}">
                <a16:creationId xmlns:a16="http://schemas.microsoft.com/office/drawing/2014/main" xmlns="" id="{48CC02F6-67BA-CCE1-54B3-8DEAFB691419}"/>
              </a:ext>
            </a:extLst>
          </p:cNvPr>
          <p:cNvSpPr>
            <a:spLocks noGrp="1"/>
          </p:cNvSpPr>
          <p:nvPr>
            <p:ph type="sldNum" sz="quarter" idx="14"/>
          </p:nvPr>
        </p:nvSpPr>
        <p:spPr/>
        <p:txBody>
          <a:bodyPr/>
          <a:lstStyle/>
          <a:p>
            <a:fld id="{3DD97BEB-BAEF-0344-9D5C-EC73E478698A}" type="slidenum">
              <a:rPr lang="en-US" smtClean="0"/>
              <a:pPr/>
              <a:t>8</a:t>
            </a:fld>
            <a:endParaRPr lang="en-US"/>
          </a:p>
        </p:txBody>
      </p:sp>
      <p:sp>
        <p:nvSpPr>
          <p:cNvPr id="5" name="Text Placeholder 4">
            <a:extLst>
              <a:ext uri="{FF2B5EF4-FFF2-40B4-BE49-F238E27FC236}">
                <a16:creationId xmlns:a16="http://schemas.microsoft.com/office/drawing/2014/main" xmlns="" id="{991E690E-26F2-EF81-6AF3-3B273DF061D6}"/>
              </a:ext>
            </a:extLst>
          </p:cNvPr>
          <p:cNvSpPr>
            <a:spLocks noGrp="1"/>
          </p:cNvSpPr>
          <p:nvPr>
            <p:ph type="body" sz="quarter" idx="15"/>
          </p:nvPr>
        </p:nvSpPr>
        <p:spPr/>
        <p:txBody>
          <a:bodyPr>
            <a:normAutofit fontScale="85000" lnSpcReduction="20000"/>
          </a:bodyPr>
          <a:lstStyle/>
          <a:p>
            <a:r>
              <a:rPr lang="en-US" dirty="0"/>
              <a:t>Container Services</a:t>
            </a:r>
          </a:p>
        </p:txBody>
      </p:sp>
    </p:spTree>
    <p:extLst>
      <p:ext uri="{BB962C8B-B14F-4D97-AF65-F5344CB8AC3E}">
        <p14:creationId xmlns:p14="http://schemas.microsoft.com/office/powerpoint/2010/main" val="4287602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3357D0-CCC8-F349-5C07-39AE9A0756D8}"/>
              </a:ext>
            </a:extLst>
          </p:cNvPr>
          <p:cNvSpPr>
            <a:spLocks noGrp="1"/>
          </p:cNvSpPr>
          <p:nvPr>
            <p:ph type="title"/>
          </p:nvPr>
        </p:nvSpPr>
        <p:spPr/>
        <p:txBody>
          <a:bodyPr>
            <a:normAutofit fontScale="90000"/>
          </a:bodyPr>
          <a:lstStyle/>
          <a:p>
            <a:r>
              <a:rPr lang="en-US" dirty="0"/>
              <a:t>Jakarta EE Containers</a:t>
            </a:r>
          </a:p>
        </p:txBody>
      </p:sp>
      <p:sp>
        <p:nvSpPr>
          <p:cNvPr id="4" name="Slide Number Placeholder 3">
            <a:extLst>
              <a:ext uri="{FF2B5EF4-FFF2-40B4-BE49-F238E27FC236}">
                <a16:creationId xmlns:a16="http://schemas.microsoft.com/office/drawing/2014/main" xmlns="" id="{A88AFDEE-16F1-22F6-438C-576B041B088D}"/>
              </a:ext>
            </a:extLst>
          </p:cNvPr>
          <p:cNvSpPr>
            <a:spLocks noGrp="1"/>
          </p:cNvSpPr>
          <p:nvPr>
            <p:ph type="sldNum" sz="quarter" idx="14"/>
          </p:nvPr>
        </p:nvSpPr>
        <p:spPr/>
        <p:txBody>
          <a:bodyPr/>
          <a:lstStyle/>
          <a:p>
            <a:fld id="{3DD97BEB-BAEF-0344-9D5C-EC73E478698A}" type="slidenum">
              <a:rPr lang="en-US" smtClean="0"/>
              <a:pPr/>
              <a:t>9</a:t>
            </a:fld>
            <a:endParaRPr lang="en-US"/>
          </a:p>
        </p:txBody>
      </p:sp>
      <p:sp>
        <p:nvSpPr>
          <p:cNvPr id="5" name="Text Placeholder 4">
            <a:extLst>
              <a:ext uri="{FF2B5EF4-FFF2-40B4-BE49-F238E27FC236}">
                <a16:creationId xmlns:a16="http://schemas.microsoft.com/office/drawing/2014/main" xmlns="" id="{1B5CB416-5768-62B4-2E26-AD0D3EB61932}"/>
              </a:ext>
            </a:extLst>
          </p:cNvPr>
          <p:cNvSpPr>
            <a:spLocks noGrp="1"/>
          </p:cNvSpPr>
          <p:nvPr>
            <p:ph type="body" sz="quarter" idx="15"/>
          </p:nvPr>
        </p:nvSpPr>
        <p:spPr/>
        <p:txBody>
          <a:bodyPr>
            <a:normAutofit fontScale="85000" lnSpcReduction="20000"/>
          </a:bodyPr>
          <a:lstStyle/>
          <a:p>
            <a:r>
              <a:rPr lang="en-US" dirty="0"/>
              <a:t>Container Types</a:t>
            </a:r>
          </a:p>
        </p:txBody>
      </p:sp>
      <p:pic>
        <p:nvPicPr>
          <p:cNvPr id="8" name="Picture 7">
            <a:extLst>
              <a:ext uri="{FF2B5EF4-FFF2-40B4-BE49-F238E27FC236}">
                <a16:creationId xmlns:a16="http://schemas.microsoft.com/office/drawing/2014/main" xmlns="" id="{112FBA23-5C6A-E3B5-549D-D91128168DC8}"/>
              </a:ext>
            </a:extLst>
          </p:cNvPr>
          <p:cNvPicPr>
            <a:picLocks noChangeAspect="1"/>
          </p:cNvPicPr>
          <p:nvPr/>
        </p:nvPicPr>
        <p:blipFill>
          <a:blip r:embed="rId2"/>
          <a:stretch>
            <a:fillRect/>
          </a:stretch>
        </p:blipFill>
        <p:spPr>
          <a:xfrm>
            <a:off x="3542083" y="1354402"/>
            <a:ext cx="5343525" cy="4838700"/>
          </a:xfrm>
          <a:prstGeom prst="rect">
            <a:avLst/>
          </a:prstGeom>
        </p:spPr>
      </p:pic>
      <p:sp>
        <p:nvSpPr>
          <p:cNvPr id="10" name="TextBox 9">
            <a:extLst>
              <a:ext uri="{FF2B5EF4-FFF2-40B4-BE49-F238E27FC236}">
                <a16:creationId xmlns:a16="http://schemas.microsoft.com/office/drawing/2014/main" xmlns="" id="{E6A5ABF9-C356-36C9-AF3C-F5A7998E6B7D}"/>
              </a:ext>
            </a:extLst>
          </p:cNvPr>
          <p:cNvSpPr txBox="1"/>
          <p:nvPr/>
        </p:nvSpPr>
        <p:spPr>
          <a:xfrm>
            <a:off x="3672215" y="6188358"/>
            <a:ext cx="4613148" cy="369332"/>
          </a:xfrm>
          <a:prstGeom prst="rect">
            <a:avLst/>
          </a:prstGeom>
          <a:noFill/>
        </p:spPr>
        <p:txBody>
          <a:bodyPr wrap="square">
            <a:spAutoFit/>
          </a:bodyPr>
          <a:lstStyle/>
          <a:p>
            <a:r>
              <a:rPr lang="en-US" dirty="0"/>
              <a:t>Figure 1-5 Jakarta EE Server and Containers</a:t>
            </a:r>
          </a:p>
        </p:txBody>
      </p:sp>
    </p:spTree>
    <p:extLst>
      <p:ext uri="{BB962C8B-B14F-4D97-AF65-F5344CB8AC3E}">
        <p14:creationId xmlns:p14="http://schemas.microsoft.com/office/powerpoint/2010/main" val="4311335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59</TotalTime>
  <Words>882</Words>
  <Application>Microsoft Office PowerPoint</Application>
  <PresentationFormat>Widescreen</PresentationFormat>
  <Paragraphs>120</Paragraphs>
  <Slides>16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Times New Roman</vt:lpstr>
      <vt:lpstr>Celestial</vt:lpstr>
      <vt:lpstr>Chapter 1: Architecture, Containers, APIs introduction</vt:lpstr>
      <vt:lpstr>Content</vt:lpstr>
      <vt:lpstr>History</vt:lpstr>
      <vt:lpstr>Jakarta EE Architecture</vt:lpstr>
      <vt:lpstr>Jakarta EE Architecture</vt:lpstr>
      <vt:lpstr>Jakarta EE Architecture</vt:lpstr>
      <vt:lpstr>Jakarta EE Architecture</vt:lpstr>
      <vt:lpstr>Jakarta EE Containers</vt:lpstr>
      <vt:lpstr>Jakarta EE Containers</vt:lpstr>
      <vt:lpstr>Jakarta EE Containers</vt:lpstr>
      <vt:lpstr>Jakarta EE Containers</vt:lpstr>
      <vt:lpstr>Jakarta EE APIs</vt:lpstr>
      <vt:lpstr>Jakarta EE APIs</vt:lpstr>
      <vt:lpstr>Jakarta Enterprise Beans Technologies</vt:lpstr>
      <vt:lpstr>Jakarta EE API Interoperability</vt:lpstr>
      <vt:lpstr>Architecture</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Architecture, Containers, APIs introduction</dc:title>
  <dc:creator>Microsoft account</dc:creator>
  <cp:lastModifiedBy>Microsoft account</cp:lastModifiedBy>
  <cp:revision>15</cp:revision>
  <dcterms:created xsi:type="dcterms:W3CDTF">2024-08-07T16:21:45Z</dcterms:created>
  <dcterms:modified xsi:type="dcterms:W3CDTF">2024-08-07T22:30:22Z</dcterms:modified>
</cp:coreProperties>
</file>

<file path=docProps/thumbnail.jpeg>
</file>